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5900"/>
      </a:spcBef>
      <a:spcAft>
        <a:spcPts val="0"/>
      </a:spcAft>
      <a:buClrTx/>
      <a:buSzTx/>
      <a:buFontTx/>
      <a:buNone/>
      <a:tabLst/>
      <a:defRPr b="0" baseline="0" cap="none" i="0" spc="0" strike="noStrike" sz="4800" u="none" kumimoji="0" normalizeH="0">
        <a:ln>
          <a:noFill/>
        </a:ln>
        <a:solidFill>
          <a:srgbClr val="000000"/>
        </a:solidFill>
        <a:effectLst/>
        <a:uFillTx/>
        <a:latin typeface="Helvetica Neue"/>
        <a:ea typeface="Helvetica Neue"/>
        <a:cs typeface="Helvetica Neue"/>
        <a:sym typeface="Helvetica Neue"/>
      </a:defRPr>
    </a:lvl1pPr>
    <a:lvl2pPr marL="0" marR="0" indent="457200" algn="l" defTabSz="825500" rtl="0" fontAlgn="auto" latinLnBrk="0" hangingPunct="0">
      <a:lnSpc>
        <a:spcPct val="100000"/>
      </a:lnSpc>
      <a:spcBef>
        <a:spcPts val="5900"/>
      </a:spcBef>
      <a:spcAft>
        <a:spcPts val="0"/>
      </a:spcAft>
      <a:buClrTx/>
      <a:buSzTx/>
      <a:buFontTx/>
      <a:buNone/>
      <a:tabLst/>
      <a:defRPr b="0" baseline="0" cap="none" i="0" spc="0" strike="noStrike" sz="4800" u="none" kumimoji="0" normalizeH="0">
        <a:ln>
          <a:noFill/>
        </a:ln>
        <a:solidFill>
          <a:srgbClr val="000000"/>
        </a:solidFill>
        <a:effectLst/>
        <a:uFillTx/>
        <a:latin typeface="Helvetica Neue"/>
        <a:ea typeface="Helvetica Neue"/>
        <a:cs typeface="Helvetica Neue"/>
        <a:sym typeface="Helvetica Neue"/>
      </a:defRPr>
    </a:lvl2pPr>
    <a:lvl3pPr marL="0" marR="0" indent="914400" algn="l" defTabSz="825500" rtl="0" fontAlgn="auto" latinLnBrk="0" hangingPunct="0">
      <a:lnSpc>
        <a:spcPct val="100000"/>
      </a:lnSpc>
      <a:spcBef>
        <a:spcPts val="5900"/>
      </a:spcBef>
      <a:spcAft>
        <a:spcPts val="0"/>
      </a:spcAft>
      <a:buClrTx/>
      <a:buSzTx/>
      <a:buFontTx/>
      <a:buNone/>
      <a:tabLst/>
      <a:defRPr b="0" baseline="0" cap="none" i="0" spc="0" strike="noStrike" sz="4800" u="none" kumimoji="0" normalizeH="0">
        <a:ln>
          <a:noFill/>
        </a:ln>
        <a:solidFill>
          <a:srgbClr val="000000"/>
        </a:solidFill>
        <a:effectLst/>
        <a:uFillTx/>
        <a:latin typeface="Helvetica Neue"/>
        <a:ea typeface="Helvetica Neue"/>
        <a:cs typeface="Helvetica Neue"/>
        <a:sym typeface="Helvetica Neue"/>
      </a:defRPr>
    </a:lvl3pPr>
    <a:lvl4pPr marL="0" marR="0" indent="1371600" algn="l" defTabSz="825500" rtl="0" fontAlgn="auto" latinLnBrk="0" hangingPunct="0">
      <a:lnSpc>
        <a:spcPct val="100000"/>
      </a:lnSpc>
      <a:spcBef>
        <a:spcPts val="5900"/>
      </a:spcBef>
      <a:spcAft>
        <a:spcPts val="0"/>
      </a:spcAft>
      <a:buClrTx/>
      <a:buSzTx/>
      <a:buFontTx/>
      <a:buNone/>
      <a:tabLst/>
      <a:defRPr b="0" baseline="0" cap="none" i="0" spc="0" strike="noStrike" sz="4800" u="none" kumimoji="0" normalizeH="0">
        <a:ln>
          <a:noFill/>
        </a:ln>
        <a:solidFill>
          <a:srgbClr val="000000"/>
        </a:solidFill>
        <a:effectLst/>
        <a:uFillTx/>
        <a:latin typeface="Helvetica Neue"/>
        <a:ea typeface="Helvetica Neue"/>
        <a:cs typeface="Helvetica Neue"/>
        <a:sym typeface="Helvetica Neue"/>
      </a:defRPr>
    </a:lvl4pPr>
    <a:lvl5pPr marL="0" marR="0" indent="1828800" algn="l" defTabSz="825500" rtl="0" fontAlgn="auto" latinLnBrk="0" hangingPunct="0">
      <a:lnSpc>
        <a:spcPct val="100000"/>
      </a:lnSpc>
      <a:spcBef>
        <a:spcPts val="5900"/>
      </a:spcBef>
      <a:spcAft>
        <a:spcPts val="0"/>
      </a:spcAft>
      <a:buClrTx/>
      <a:buSzTx/>
      <a:buFontTx/>
      <a:buNone/>
      <a:tabLst/>
      <a:defRPr b="0" baseline="0" cap="none" i="0" spc="0" strike="noStrike" sz="4800" u="none" kumimoji="0" normalizeH="0">
        <a:ln>
          <a:noFill/>
        </a:ln>
        <a:solidFill>
          <a:srgbClr val="000000"/>
        </a:solidFill>
        <a:effectLst/>
        <a:uFillTx/>
        <a:latin typeface="Helvetica Neue"/>
        <a:ea typeface="Helvetica Neue"/>
        <a:cs typeface="Helvetica Neue"/>
        <a:sym typeface="Helvetica Neue"/>
      </a:defRPr>
    </a:lvl5pPr>
    <a:lvl6pPr marL="0" marR="0" indent="2286000" algn="l" defTabSz="825500" rtl="0" fontAlgn="auto" latinLnBrk="0" hangingPunct="0">
      <a:lnSpc>
        <a:spcPct val="100000"/>
      </a:lnSpc>
      <a:spcBef>
        <a:spcPts val="5900"/>
      </a:spcBef>
      <a:spcAft>
        <a:spcPts val="0"/>
      </a:spcAft>
      <a:buClrTx/>
      <a:buSzTx/>
      <a:buFontTx/>
      <a:buNone/>
      <a:tabLst/>
      <a:defRPr b="0" baseline="0" cap="none" i="0" spc="0" strike="noStrike" sz="4800" u="none" kumimoji="0" normalizeH="0">
        <a:ln>
          <a:noFill/>
        </a:ln>
        <a:solidFill>
          <a:srgbClr val="000000"/>
        </a:solidFill>
        <a:effectLst/>
        <a:uFillTx/>
        <a:latin typeface="Helvetica Neue"/>
        <a:ea typeface="Helvetica Neue"/>
        <a:cs typeface="Helvetica Neue"/>
        <a:sym typeface="Helvetica Neue"/>
      </a:defRPr>
    </a:lvl6pPr>
    <a:lvl7pPr marL="0" marR="0" indent="2743200" algn="l" defTabSz="825500" rtl="0" fontAlgn="auto" latinLnBrk="0" hangingPunct="0">
      <a:lnSpc>
        <a:spcPct val="100000"/>
      </a:lnSpc>
      <a:spcBef>
        <a:spcPts val="5900"/>
      </a:spcBef>
      <a:spcAft>
        <a:spcPts val="0"/>
      </a:spcAft>
      <a:buClrTx/>
      <a:buSzTx/>
      <a:buFontTx/>
      <a:buNone/>
      <a:tabLst/>
      <a:defRPr b="0" baseline="0" cap="none" i="0" spc="0" strike="noStrike" sz="4800" u="none" kumimoji="0" normalizeH="0">
        <a:ln>
          <a:noFill/>
        </a:ln>
        <a:solidFill>
          <a:srgbClr val="000000"/>
        </a:solidFill>
        <a:effectLst/>
        <a:uFillTx/>
        <a:latin typeface="Helvetica Neue"/>
        <a:ea typeface="Helvetica Neue"/>
        <a:cs typeface="Helvetica Neue"/>
        <a:sym typeface="Helvetica Neue"/>
      </a:defRPr>
    </a:lvl7pPr>
    <a:lvl8pPr marL="0" marR="0" indent="3200400" algn="l" defTabSz="825500" rtl="0" fontAlgn="auto" latinLnBrk="0" hangingPunct="0">
      <a:lnSpc>
        <a:spcPct val="100000"/>
      </a:lnSpc>
      <a:spcBef>
        <a:spcPts val="5900"/>
      </a:spcBef>
      <a:spcAft>
        <a:spcPts val="0"/>
      </a:spcAft>
      <a:buClrTx/>
      <a:buSzTx/>
      <a:buFontTx/>
      <a:buNone/>
      <a:tabLst/>
      <a:defRPr b="0" baseline="0" cap="none" i="0" spc="0" strike="noStrike" sz="4800" u="none" kumimoji="0" normalizeH="0">
        <a:ln>
          <a:noFill/>
        </a:ln>
        <a:solidFill>
          <a:srgbClr val="000000"/>
        </a:solidFill>
        <a:effectLst/>
        <a:uFillTx/>
        <a:latin typeface="Helvetica Neue"/>
        <a:ea typeface="Helvetica Neue"/>
        <a:cs typeface="Helvetica Neue"/>
        <a:sym typeface="Helvetica Neue"/>
      </a:defRPr>
    </a:lvl8pPr>
    <a:lvl9pPr marL="0" marR="0" indent="3657600" algn="l" defTabSz="825500" rtl="0" fontAlgn="auto" latinLnBrk="0" hangingPunct="0">
      <a:lnSpc>
        <a:spcPct val="100000"/>
      </a:lnSpc>
      <a:spcBef>
        <a:spcPts val="5900"/>
      </a:spcBef>
      <a:spcAft>
        <a:spcPts val="0"/>
      </a:spcAft>
      <a:buClrTx/>
      <a:buSzTx/>
      <a:buFontTx/>
      <a:buNone/>
      <a:tabLst/>
      <a:defRPr b="0" baseline="0" cap="none" i="0" spc="0" strike="noStrike" sz="48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3"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01" name="Sandy path between two hills leading to the ocean"/>
          <p:cNvSpPr/>
          <p:nvPr>
            <p:ph type="pic" sz="quarter" idx="21"/>
          </p:nvPr>
        </p:nvSpPr>
        <p:spPr>
          <a:xfrm>
            <a:off x="15300325" y="7048500"/>
            <a:ext cx="8324850" cy="5549900"/>
          </a:xfrm>
          <a:prstGeom prst="rect">
            <a:avLst/>
          </a:prstGeom>
        </p:spPr>
        <p:txBody>
          <a:bodyPr lIns="91439" tIns="45719" rIns="91439" bIns="45719" anchor="t">
            <a:noAutofit/>
          </a:bodyPr>
          <a:lstStyle/>
          <a:p>
            <a:pPr/>
          </a:p>
        </p:txBody>
      </p:sp>
      <p:sp>
        <p:nvSpPr>
          <p:cNvPr id="102" name="Heron flying low over a beach with a short fence in the foreground"/>
          <p:cNvSpPr/>
          <p:nvPr>
            <p:ph type="pic" sz="quarter" idx="22"/>
          </p:nvPr>
        </p:nvSpPr>
        <p:spPr>
          <a:xfrm>
            <a:off x="15760700" y="863600"/>
            <a:ext cx="7404100" cy="7404100"/>
          </a:xfrm>
          <a:prstGeom prst="rect">
            <a:avLst/>
          </a:prstGeom>
        </p:spPr>
        <p:txBody>
          <a:bodyPr lIns="91439" tIns="45719" rIns="91439" bIns="45719" anchor="t">
            <a:noAutofit/>
          </a:bodyPr>
          <a:lstStyle/>
          <a:p>
            <a:pPr/>
          </a:p>
        </p:txBody>
      </p:sp>
      <p:sp>
        <p:nvSpPr>
          <p:cNvPr id="103" name="View of beach and sea from a grassy sand dune"/>
          <p:cNvSpPr/>
          <p:nvPr>
            <p:ph type="pic" idx="23"/>
          </p:nvPr>
        </p:nvSpPr>
        <p:spPr>
          <a:xfrm>
            <a:off x="-990600" y="1130300"/>
            <a:ext cx="17202150" cy="11468100"/>
          </a:xfrm>
          <a:prstGeom prst="rect">
            <a:avLst/>
          </a:prstGeom>
        </p:spPr>
        <p:txBody>
          <a:bodyPr lIns="91439" tIns="45719" rIns="91439" bIns="45719" anchor="t">
            <a:noAutofit/>
          </a:bodyPr>
          <a:lstStyle/>
          <a:p>
            <a:pP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1"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112"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20" name="View of beach and sea from a grassy sand dune"/>
          <p:cNvSpPr/>
          <p:nvPr>
            <p:ph type="pic" idx="21"/>
          </p:nvPr>
        </p:nvSpPr>
        <p:spPr>
          <a:xfrm>
            <a:off x="-50800" y="-1270000"/>
            <a:ext cx="24485600" cy="16323734"/>
          </a:xfrm>
          <a:prstGeom prst="rect">
            <a:avLst/>
          </a:prstGeom>
        </p:spPr>
        <p:txBody>
          <a:bodyPr lIns="91439" tIns="45719" rIns="91439" bIns="45719" anchor="t">
            <a:noAutofit/>
          </a:bodyPr>
          <a:lstStyle/>
          <a:p>
            <a:pP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View of beach and sea from a grassy sand dune"/>
          <p:cNvSpPr/>
          <p:nvPr>
            <p:ph type="pic" idx="21"/>
          </p:nvPr>
        </p:nvSpPr>
        <p:spPr>
          <a:xfrm>
            <a:off x="3125968" y="-393700"/>
            <a:ext cx="18135601" cy="120904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Heron flying low over a beach with a short fence in the foreground"/>
          <p:cNvSpPr/>
          <p:nvPr>
            <p:ph type="pic" sz="half" idx="21"/>
          </p:nvPr>
        </p:nvSpPr>
        <p:spPr>
          <a:xfrm>
            <a:off x="12827000" y="952500"/>
            <a:ext cx="11468100"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Sandy path between two hills leading to the ocean"/>
          <p:cNvSpPr/>
          <p:nvPr>
            <p:ph type="pic" sz="half" idx="21"/>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5" name="Title Text"/>
          <p:cNvSpPr txBox="1"/>
          <p:nvPr>
            <p:ph type="title"/>
          </p:nvPr>
        </p:nvSpPr>
        <p:spPr>
          <a:prstGeom prst="rect">
            <a:avLst/>
          </a:prstGeom>
        </p:spPr>
        <p:txBody>
          <a:bodyPr/>
          <a:lstStyle/>
          <a:p>
            <a:pPr/>
            <a:r>
              <a:t>Title Text</a:t>
            </a:r>
          </a:p>
        </p:txBody>
      </p:sp>
      <p:sp>
        <p:nvSpPr>
          <p:cNvPr id="76"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4" name="Title Text"/>
          <p:cNvSpPr txBox="1"/>
          <p:nvPr>
            <p:ph type="title"/>
          </p:nvPr>
        </p:nvSpPr>
        <p:spPr>
          <a:prstGeom prst="rect">
            <a:avLst/>
          </a:prstGeom>
        </p:spPr>
        <p:txBody>
          <a:bodyPr/>
          <a:lstStyle/>
          <a:p>
            <a:pPr/>
            <a:r>
              <a:t>Title Text</a:t>
            </a:r>
          </a:p>
        </p:txBody>
      </p:sp>
      <p:sp>
        <p:nvSpPr>
          <p:cNvPr id="85"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lgn="ctr">
              <a:spcBef>
                <a:spcPts val="0"/>
              </a:spcBef>
              <a:defRPr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chikamichka/weather-trend-forecasting" TargetMode="External"/><Relationship Id="rId3" Type="http://schemas.openxmlformats.org/officeDocument/2006/relationships/hyperlink" Target="mailto:boukhelkhalimene@gmail.com"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7" name="Weather Trend Forecasting"/>
          <p:cNvSpPr txBox="1"/>
          <p:nvPr>
            <p:ph type="ctrTitle"/>
          </p:nvPr>
        </p:nvSpPr>
        <p:spPr>
          <a:prstGeom prst="rect">
            <a:avLst/>
          </a:prstGeom>
        </p:spPr>
        <p:txBody>
          <a:bodyPr/>
          <a:lstStyle/>
          <a:p>
            <a:pPr/>
            <a:r>
              <a:t>Weather Trend Forecasting</a:t>
            </a:r>
          </a:p>
        </p:txBody>
      </p:sp>
      <p:sp>
        <p:nvSpPr>
          <p:cNvPr id="138" name="Global Weather Pattern Analysis &amp; Predictive Modeling"/>
          <p:cNvSpPr txBox="1"/>
          <p:nvPr>
            <p:ph type="subTitle" sz="quarter" idx="1"/>
          </p:nvPr>
        </p:nvSpPr>
        <p:spPr>
          <a:prstGeom prst="rect">
            <a:avLst/>
          </a:prstGeom>
        </p:spPr>
        <p:txBody>
          <a:bodyPr/>
          <a:lstStyle/>
          <a:p>
            <a:pPr/>
            <a:r>
              <a:t>Global Weather Pattern Analysis &amp; Predictive Modeling</a:t>
            </a:r>
          </a:p>
        </p:txBody>
      </p:sp>
      <p:sp>
        <p:nvSpPr>
          <p:cNvPr id="139" name="PM Accelerator Data Science Internship Assessment"/>
          <p:cNvSpPr txBox="1"/>
          <p:nvPr/>
        </p:nvSpPr>
        <p:spPr>
          <a:xfrm>
            <a:off x="6383898" y="1346813"/>
            <a:ext cx="11616204" cy="8248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a:spcBef>
                <a:spcPts val="0"/>
              </a:spcBef>
              <a:defRPr sz="3300"/>
            </a:lvl1pPr>
          </a:lstStyle>
          <a:p>
            <a:pPr/>
            <a:r>
              <a:t>PM Accelerator Data Science Internship Assessment</a:t>
            </a:r>
          </a:p>
        </p:txBody>
      </p:sp>
      <p:sp>
        <p:nvSpPr>
          <p:cNvPr id="140" name="BOUKHELKHAL IMENE"/>
          <p:cNvSpPr txBox="1"/>
          <p:nvPr/>
        </p:nvSpPr>
        <p:spPr>
          <a:xfrm>
            <a:off x="10105402" y="12144032"/>
            <a:ext cx="4173196" cy="8248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808990">
              <a:spcBef>
                <a:spcPts val="0"/>
              </a:spcBef>
              <a:defRPr b="1" sz="2842"/>
            </a:lvl1pPr>
          </a:lstStyle>
          <a:p>
            <a:pPr/>
            <a:r>
              <a:t>BOUKHELKHAL IMENE</a:t>
            </a:r>
          </a:p>
        </p:txBody>
      </p:sp>
      <p:sp>
        <p:nvSpPr>
          <p:cNvPr id="141" name="November 2025"/>
          <p:cNvSpPr txBox="1"/>
          <p:nvPr/>
        </p:nvSpPr>
        <p:spPr>
          <a:xfrm>
            <a:off x="10623707" y="12884983"/>
            <a:ext cx="3136586" cy="5595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a:spcBef>
                <a:spcPts val="0"/>
              </a:spcBef>
              <a:defRPr sz="2400"/>
            </a:lvl1pPr>
          </a:lstStyle>
          <a:p>
            <a:pPr/>
            <a:r>
              <a:t>November 2025</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Temperature &amp; Pollution by Country"/>
          <p:cNvSpPr txBox="1"/>
          <p:nvPr>
            <p:ph type="title"/>
          </p:nvPr>
        </p:nvSpPr>
        <p:spPr>
          <a:prstGeom prst="rect">
            <a:avLst/>
          </a:prstGeom>
        </p:spPr>
        <p:txBody>
          <a:bodyPr/>
          <a:lstStyle>
            <a:lvl1pPr defTabSz="734694">
              <a:defRPr sz="9968"/>
            </a:lvl1pPr>
          </a:lstStyle>
          <a:p>
            <a:pPr/>
            <a:r>
              <a:t>Temperature &amp; Pollution by Country</a:t>
            </a:r>
          </a:p>
        </p:txBody>
      </p:sp>
      <p:sp>
        <p:nvSpPr>
          <p:cNvPr id="179" name="Hottest Countries:…"/>
          <p:cNvSpPr txBox="1"/>
          <p:nvPr>
            <p:ph type="body" sz="half" idx="1"/>
          </p:nvPr>
        </p:nvSpPr>
        <p:spPr>
          <a:xfrm>
            <a:off x="609337" y="3149600"/>
            <a:ext cx="9515897" cy="9296400"/>
          </a:xfrm>
          <a:prstGeom prst="rect">
            <a:avLst/>
          </a:prstGeom>
        </p:spPr>
        <p:txBody>
          <a:bodyPr/>
          <a:lstStyle/>
          <a:p>
            <a:pPr marL="0" indent="0" defTabSz="808990">
              <a:spcBef>
                <a:spcPts val="5700"/>
              </a:spcBef>
              <a:buSzTx/>
              <a:buNone/>
              <a:defRPr sz="4704"/>
            </a:pPr>
            <a:r>
              <a:t>Hottest Countries: </a:t>
            </a:r>
          </a:p>
          <a:p>
            <a:pPr marL="0" indent="0" defTabSz="808990">
              <a:spcBef>
                <a:spcPts val="5700"/>
              </a:spcBef>
              <a:buSzTx/>
              <a:buNone/>
              <a:defRPr sz="4704"/>
            </a:pPr>
            <a:r>
              <a:t>🔥 Iraq, Sudan, Thailand, Indonesia </a:t>
            </a:r>
          </a:p>
          <a:p>
            <a:pPr marL="0" indent="0" defTabSz="808990">
              <a:spcBef>
                <a:spcPts val="5700"/>
              </a:spcBef>
              <a:buSzTx/>
              <a:buNone/>
              <a:defRPr sz="4704"/>
            </a:pPr>
            <a:r>
              <a:t>Most Polluted Countries: </a:t>
            </a:r>
          </a:p>
          <a:p>
            <a:pPr marL="0" indent="0" defTabSz="808990">
              <a:spcBef>
                <a:spcPts val="5700"/>
              </a:spcBef>
              <a:buSzTx/>
              <a:buNone/>
              <a:defRPr sz="4704"/>
            </a:pPr>
            <a:r>
              <a:t>⚠️ Indonesia, Vietnam, Sudan </a:t>
            </a:r>
          </a:p>
          <a:p>
            <a:pPr marL="0" indent="0" defTabSz="808990">
              <a:spcBef>
                <a:spcPts val="5700"/>
              </a:spcBef>
              <a:buSzTx/>
              <a:buNone/>
              <a:defRPr sz="4704"/>
            </a:pPr>
            <a:r>
              <a:t>Cleanest Air: </a:t>
            </a:r>
          </a:p>
          <a:p>
            <a:pPr marL="0" indent="0" defTabSz="808990">
              <a:spcBef>
                <a:spcPts val="5700"/>
              </a:spcBef>
              <a:buSzTx/>
              <a:buNone/>
              <a:defRPr sz="4704"/>
            </a:pPr>
            <a:r>
              <a:t>🌱 Solomon Islands, Madagascar, Switzerland</a:t>
            </a:r>
          </a:p>
        </p:txBody>
      </p:sp>
      <p:pic>
        <p:nvPicPr>
          <p:cNvPr id="180" name="08_geographic_patterns.png" descr="08_geographic_patterns.png"/>
          <p:cNvPicPr>
            <a:picLocks noChangeAspect="1"/>
          </p:cNvPicPr>
          <p:nvPr/>
        </p:nvPicPr>
        <p:blipFill>
          <a:blip r:embed="rId2">
            <a:extLst/>
          </a:blip>
          <a:stretch>
            <a:fillRect/>
          </a:stretch>
        </p:blipFill>
        <p:spPr>
          <a:xfrm>
            <a:off x="10443785" y="2488921"/>
            <a:ext cx="12287052" cy="1051615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easonal Weather Trends"/>
          <p:cNvSpPr txBox="1"/>
          <p:nvPr>
            <p:ph type="title"/>
          </p:nvPr>
        </p:nvSpPr>
        <p:spPr>
          <a:prstGeom prst="rect">
            <a:avLst/>
          </a:prstGeom>
        </p:spPr>
        <p:txBody>
          <a:bodyPr/>
          <a:lstStyle/>
          <a:p>
            <a:pPr/>
            <a:r>
              <a:t>Seasonal Weather Trends</a:t>
            </a:r>
          </a:p>
        </p:txBody>
      </p:sp>
      <p:sp>
        <p:nvSpPr>
          <p:cNvPr id="183" name="Observations:…"/>
          <p:cNvSpPr txBox="1"/>
          <p:nvPr>
            <p:ph type="body" sz="quarter" idx="1"/>
          </p:nvPr>
        </p:nvSpPr>
        <p:spPr>
          <a:xfrm>
            <a:off x="1689100" y="3149600"/>
            <a:ext cx="7188937" cy="9296400"/>
          </a:xfrm>
          <a:prstGeom prst="rect">
            <a:avLst/>
          </a:prstGeom>
        </p:spPr>
        <p:txBody>
          <a:bodyPr/>
          <a:lstStyle/>
          <a:p>
            <a:pPr marL="0" indent="0" defTabSz="635634">
              <a:spcBef>
                <a:spcPts val="4500"/>
              </a:spcBef>
              <a:buSzTx/>
              <a:buNone/>
              <a:defRPr sz="3696"/>
            </a:pPr>
            <a:r>
              <a:t>Observations: </a:t>
            </a:r>
          </a:p>
          <a:p>
            <a:pPr marL="0" indent="0" defTabSz="635634">
              <a:spcBef>
                <a:spcPts val="4500"/>
              </a:spcBef>
              <a:buSzTx/>
              <a:buNone/>
              <a:defRPr sz="3696"/>
            </a:pPr>
            <a:r>
              <a:t>- Clear seasonal temperature variation </a:t>
            </a:r>
          </a:p>
          <a:p>
            <a:pPr marL="0" indent="0" defTabSz="635634">
              <a:spcBef>
                <a:spcPts val="4500"/>
              </a:spcBef>
              <a:buSzTx/>
              <a:buNone/>
              <a:defRPr sz="3696"/>
            </a:pPr>
            <a:r>
              <a:t>- Humidity inversely correlated with temperature </a:t>
            </a:r>
          </a:p>
          <a:p>
            <a:pPr marL="0" indent="0" defTabSz="635634">
              <a:spcBef>
                <a:spcPts val="4500"/>
              </a:spcBef>
              <a:buSzTx/>
              <a:buNone/>
              <a:defRPr sz="3696"/>
            </a:pPr>
            <a:r>
              <a:t>- Summer: Peak temperatures (July ~26°C) </a:t>
            </a:r>
          </a:p>
          <a:p>
            <a:pPr marL="0" indent="0" defTabSz="635634">
              <a:spcBef>
                <a:spcPts val="4500"/>
              </a:spcBef>
              <a:buSzTx/>
              <a:buNone/>
              <a:defRPr sz="3696"/>
            </a:pPr>
            <a:r>
              <a:t>- Winter: Lowest temperatures (Jan ~17°C) </a:t>
            </a:r>
          </a:p>
          <a:p>
            <a:pPr marL="0" indent="0" defTabSz="635634">
              <a:spcBef>
                <a:spcPts val="4500"/>
              </a:spcBef>
              <a:buSzTx/>
              <a:buNone/>
              <a:defRPr sz="3696"/>
            </a:pPr>
            <a:r>
              <a:t>- Precipitation relatively stable year-round</a:t>
            </a:r>
          </a:p>
        </p:txBody>
      </p:sp>
      <p:pic>
        <p:nvPicPr>
          <p:cNvPr id="184" name="09_temporal_patterns.png" descr="09_temporal_patterns.png"/>
          <p:cNvPicPr>
            <a:picLocks noChangeAspect="1"/>
          </p:cNvPicPr>
          <p:nvPr/>
        </p:nvPicPr>
        <p:blipFill>
          <a:blip r:embed="rId2">
            <a:extLst/>
          </a:blip>
          <a:stretch>
            <a:fillRect/>
          </a:stretch>
        </p:blipFill>
        <p:spPr>
          <a:xfrm>
            <a:off x="9846879" y="2209578"/>
            <a:ext cx="13071608" cy="1117644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Forecasting Methodology"/>
          <p:cNvSpPr txBox="1"/>
          <p:nvPr>
            <p:ph type="title"/>
          </p:nvPr>
        </p:nvSpPr>
        <p:spPr>
          <a:prstGeom prst="rect">
            <a:avLst/>
          </a:prstGeom>
        </p:spPr>
        <p:txBody>
          <a:bodyPr/>
          <a:lstStyle/>
          <a:p>
            <a:pPr/>
            <a:r>
              <a:t>Forecasting Methodology</a:t>
            </a:r>
          </a:p>
        </p:txBody>
      </p:sp>
      <p:sp>
        <p:nvSpPr>
          <p:cNvPr id="187" name="Approach: Multi-Model Comparison…"/>
          <p:cNvSpPr txBox="1"/>
          <p:nvPr>
            <p:ph type="body" sz="half" idx="1"/>
          </p:nvPr>
        </p:nvSpPr>
        <p:spPr>
          <a:prstGeom prst="rect">
            <a:avLst/>
          </a:prstGeom>
        </p:spPr>
        <p:txBody>
          <a:bodyPr/>
          <a:lstStyle/>
          <a:p>
            <a:pPr marL="0" indent="0" defTabSz="792479">
              <a:spcBef>
                <a:spcPts val="4300"/>
              </a:spcBef>
              <a:buSzTx/>
              <a:buNone/>
              <a:defRPr sz="3648"/>
            </a:pPr>
            <a:r>
              <a:t>Approach: Multi-Model Comparison </a:t>
            </a:r>
          </a:p>
          <a:p>
            <a:pPr marL="0" indent="0" defTabSz="792479">
              <a:spcBef>
                <a:spcPts val="4300"/>
              </a:spcBef>
              <a:buSzTx/>
              <a:buNone/>
              <a:defRPr sz="3648"/>
            </a:pPr>
            <a:r>
              <a:t>Location: Kabul, Afghanistan (580+ days of data) </a:t>
            </a:r>
          </a:p>
          <a:p>
            <a:pPr marL="0" indent="0" defTabSz="792479">
              <a:spcBef>
                <a:spcPts val="4300"/>
              </a:spcBef>
              <a:buSzTx/>
              <a:buNone/>
              <a:defRPr sz="3648"/>
            </a:pPr>
            <a:r>
              <a:t>Period: May 2024 - November 2025 </a:t>
            </a:r>
          </a:p>
          <a:p>
            <a:pPr marL="0" indent="0" defTabSz="792479">
              <a:spcBef>
                <a:spcPts val="4300"/>
              </a:spcBef>
              <a:buSzTx/>
              <a:buNone/>
              <a:defRPr sz="3648"/>
            </a:pPr>
            <a:r>
              <a:t>Models Implemented: </a:t>
            </a:r>
          </a:p>
          <a:p>
            <a:pPr marL="0" indent="0" defTabSz="792479">
              <a:spcBef>
                <a:spcPts val="4300"/>
              </a:spcBef>
              <a:buSzTx/>
              <a:buNone/>
              <a:defRPr sz="3648"/>
            </a:pPr>
            <a:r>
              <a:t>1. ARIMA (1,1,1) - Classical statistical</a:t>
            </a:r>
          </a:p>
          <a:p>
            <a:pPr marL="0" indent="0" defTabSz="792479">
              <a:spcBef>
                <a:spcPts val="4300"/>
              </a:spcBef>
              <a:buSzTx/>
              <a:buNone/>
              <a:defRPr sz="3648"/>
            </a:pPr>
            <a:r>
              <a:t>2. Prophet - Facebook's time series forecaster </a:t>
            </a:r>
          </a:p>
          <a:p>
            <a:pPr marL="0" indent="0" defTabSz="792479">
              <a:spcBef>
                <a:spcPts val="4300"/>
              </a:spcBef>
              <a:buSzTx/>
              <a:buNone/>
              <a:defRPr sz="3648"/>
            </a:pPr>
            <a:r>
              <a:t>3. XGBoost - Gradient boosting with lag features </a:t>
            </a:r>
          </a:p>
          <a:p>
            <a:pPr marL="0" indent="0" defTabSz="792479">
              <a:spcBef>
                <a:spcPts val="4300"/>
              </a:spcBef>
              <a:buSzTx/>
              <a:buNone/>
              <a:defRPr sz="3648"/>
            </a:pPr>
            <a:r>
              <a:t>4. LightGBM - Efficient gradient boosting </a:t>
            </a:r>
          </a:p>
        </p:txBody>
      </p:sp>
      <p:pic>
        <p:nvPicPr>
          <p:cNvPr id="188" name="10_temperature_timeseries.png" descr="10_temperature_timeseries.png"/>
          <p:cNvPicPr>
            <a:picLocks noChangeAspect="1"/>
          </p:cNvPicPr>
          <p:nvPr/>
        </p:nvPicPr>
        <p:blipFill>
          <a:blip r:embed="rId2">
            <a:extLst/>
          </a:blip>
          <a:stretch>
            <a:fillRect/>
          </a:stretch>
        </p:blipFill>
        <p:spPr>
          <a:xfrm>
            <a:off x="12395439" y="4124299"/>
            <a:ext cx="11068791" cy="734700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Forecasting Results - Model Performance"/>
          <p:cNvSpPr txBox="1"/>
          <p:nvPr>
            <p:ph type="title"/>
          </p:nvPr>
        </p:nvSpPr>
        <p:spPr>
          <a:prstGeom prst="rect">
            <a:avLst/>
          </a:prstGeom>
        </p:spPr>
        <p:txBody>
          <a:bodyPr/>
          <a:lstStyle>
            <a:lvl1pPr defTabSz="627379">
              <a:defRPr sz="8512"/>
            </a:lvl1pPr>
          </a:lstStyle>
          <a:p>
            <a:pPr/>
            <a:r>
              <a:t>Forecasting Results - Model Performance</a:t>
            </a:r>
          </a:p>
        </p:txBody>
      </p:sp>
      <p:pic>
        <p:nvPicPr>
          <p:cNvPr id="191" name="15_model_comparison.png" descr="15_model_comparison.png"/>
          <p:cNvPicPr>
            <a:picLocks noChangeAspect="1"/>
          </p:cNvPicPr>
          <p:nvPr/>
        </p:nvPicPr>
        <p:blipFill>
          <a:blip r:embed="rId2">
            <a:extLst/>
          </a:blip>
          <a:stretch>
            <a:fillRect/>
          </a:stretch>
        </p:blipFill>
        <p:spPr>
          <a:xfrm>
            <a:off x="1455965" y="2633150"/>
            <a:ext cx="21472070" cy="5874208"/>
          </a:xfrm>
          <a:prstGeom prst="rect">
            <a:avLst/>
          </a:prstGeom>
          <a:ln w="12700">
            <a:miter lim="400000"/>
          </a:ln>
        </p:spPr>
      </p:pic>
      <p:graphicFrame>
        <p:nvGraphicFramePr>
          <p:cNvPr id="192" name="Table 1"/>
          <p:cNvGraphicFramePr/>
          <p:nvPr/>
        </p:nvGraphicFramePr>
        <p:xfrm>
          <a:off x="6433988" y="8830218"/>
          <a:ext cx="11861292" cy="4409883"/>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965323"/>
                <a:gridCol w="2965323"/>
                <a:gridCol w="2965323"/>
                <a:gridCol w="2965323"/>
              </a:tblGrid>
              <a:tr h="881976">
                <a:tc>
                  <a:txBody>
                    <a:bodyPr/>
                    <a:lstStyle/>
                    <a:p>
                      <a:pPr defTabSz="914400">
                        <a:defRPr b="0" sz="1800">
                          <a:solidFill>
                            <a:srgbClr val="000000"/>
                          </a:solidFill>
                        </a:defRPr>
                      </a:pPr>
                      <a:r>
                        <a:rPr b="1" sz="3200">
                          <a:solidFill>
                            <a:srgbClr val="FFFFFF"/>
                          </a:solidFill>
                          <a:sym typeface="Helvetica Neue"/>
                        </a:rPr>
                        <a:t>Model</a:t>
                      </a:r>
                    </a:p>
                  </a:txBody>
                  <a:tcPr marL="50800" marR="50800" marT="50800" marB="50800" anchor="ctr" anchorCtr="0" horzOverflow="overflow"/>
                </a:tc>
                <a:tc>
                  <a:txBody>
                    <a:bodyPr/>
                    <a:lstStyle/>
                    <a:p>
                      <a:pPr defTabSz="914400">
                        <a:defRPr b="0" sz="1800">
                          <a:solidFill>
                            <a:srgbClr val="000000"/>
                          </a:solidFill>
                        </a:defRPr>
                      </a:pPr>
                      <a:r>
                        <a:rPr b="1" sz="3200">
                          <a:solidFill>
                            <a:srgbClr val="FFFFFF"/>
                          </a:solidFill>
                          <a:sym typeface="Helvetica Neue"/>
                        </a:rPr>
                        <a:t>MAE (°C)</a:t>
                      </a:r>
                    </a:p>
                  </a:txBody>
                  <a:tcPr marL="50800" marR="50800" marT="50800" marB="50800" anchor="ctr" anchorCtr="0" horzOverflow="overflow"/>
                </a:tc>
                <a:tc>
                  <a:txBody>
                    <a:bodyPr/>
                    <a:lstStyle/>
                    <a:p>
                      <a:pPr defTabSz="914400">
                        <a:defRPr b="0" sz="1800">
                          <a:solidFill>
                            <a:srgbClr val="000000"/>
                          </a:solidFill>
                        </a:defRPr>
                      </a:pPr>
                      <a:r>
                        <a:rPr b="1" sz="3200">
                          <a:solidFill>
                            <a:srgbClr val="FFFFFF"/>
                          </a:solidFill>
                          <a:sym typeface="Helvetica Neue"/>
                        </a:rPr>
                        <a:t>RMSE (°C)</a:t>
                      </a:r>
                    </a:p>
                  </a:txBody>
                  <a:tcPr marL="50800" marR="50800" marT="50800" marB="50800" anchor="ctr" anchorCtr="0" horzOverflow="overflow"/>
                </a:tc>
                <a:tc>
                  <a:txBody>
                    <a:bodyPr/>
                    <a:lstStyle/>
                    <a:p>
                      <a:pPr defTabSz="914400">
                        <a:defRPr b="0" sz="1800">
                          <a:solidFill>
                            <a:srgbClr val="000000"/>
                          </a:solidFill>
                        </a:defRPr>
                      </a:pPr>
                      <a:r>
                        <a:rPr b="1" sz="3200">
                          <a:solidFill>
                            <a:srgbClr val="FFFFFF"/>
                          </a:solidFill>
                          <a:sym typeface="Helvetica Neue"/>
                        </a:rPr>
                        <a:t>R² Score</a:t>
                      </a:r>
                    </a:p>
                  </a:txBody>
                  <a:tcPr marL="50800" marR="50800" marT="50800" marB="50800" anchor="ctr" anchorCtr="0" horzOverflow="overflow"/>
                </a:tc>
              </a:tr>
              <a:tr h="881976">
                <a:tc>
                  <a:txBody>
                    <a:bodyPr/>
                    <a:lstStyle/>
                    <a:p>
                      <a:pPr defTabSz="914400">
                        <a:defRPr sz="1800"/>
                      </a:pPr>
                      <a:r>
                        <a:rPr sz="3200">
                          <a:sym typeface="Helvetica Neue"/>
                        </a:rPr>
                        <a:t>ARIMA</a:t>
                      </a:r>
                    </a:p>
                  </a:txBody>
                  <a:tcPr marL="50800" marR="50800" marT="50800" marB="50800" anchor="ctr" anchorCtr="0" horzOverflow="overflow"/>
                </a:tc>
                <a:tc>
                  <a:txBody>
                    <a:bodyPr/>
                    <a:lstStyle/>
                    <a:p>
                      <a:pPr defTabSz="914400">
                        <a:defRPr sz="1800"/>
                      </a:pPr>
                      <a:r>
                        <a:rPr sz="3200">
                          <a:sym typeface="Helvetica Neue"/>
                        </a:rPr>
                        <a:t>5.447</a:t>
                      </a:r>
                    </a:p>
                  </a:txBody>
                  <a:tcPr marL="50800" marR="50800" marT="50800" marB="50800" anchor="ctr" anchorCtr="0" horzOverflow="overflow"/>
                </a:tc>
                <a:tc>
                  <a:txBody>
                    <a:bodyPr/>
                    <a:lstStyle/>
                    <a:p>
                      <a:pPr defTabSz="914400">
                        <a:defRPr sz="1800"/>
                      </a:pPr>
                      <a:r>
                        <a:rPr sz="3200">
                          <a:sym typeface="Helvetica Neue"/>
                        </a:rPr>
                        <a:t>7.125</a:t>
                      </a:r>
                    </a:p>
                  </a:txBody>
                  <a:tcPr marL="50800" marR="50800" marT="50800" marB="50800" anchor="ctr" anchorCtr="0" horzOverflow="overflow"/>
                </a:tc>
                <a:tc>
                  <a:txBody>
                    <a:bodyPr/>
                    <a:lstStyle/>
                    <a:p>
                      <a:pPr defTabSz="914400">
                        <a:defRPr sz="1800"/>
                      </a:pPr>
                      <a:r>
                        <a:rPr sz="3200">
                          <a:sym typeface="Helvetica Neue"/>
                        </a:rPr>
                        <a:t>-1.083</a:t>
                      </a:r>
                    </a:p>
                  </a:txBody>
                  <a:tcPr marL="50800" marR="50800" marT="50800" marB="50800" anchor="ctr" anchorCtr="0" horzOverflow="overflow"/>
                </a:tc>
              </a:tr>
              <a:tr h="881976">
                <a:tc>
                  <a:txBody>
                    <a:bodyPr/>
                    <a:lstStyle/>
                    <a:p>
                      <a:pPr defTabSz="914400">
                        <a:defRPr sz="1800"/>
                      </a:pPr>
                      <a:r>
                        <a:rPr sz="3200">
                          <a:sym typeface="Helvetica Neue"/>
                        </a:rPr>
                        <a:t>Prophet</a:t>
                      </a:r>
                    </a:p>
                  </a:txBody>
                  <a:tcPr marL="50800" marR="50800" marT="50800" marB="50800" anchor="ctr" anchorCtr="0" horzOverflow="overflow"/>
                </a:tc>
                <a:tc>
                  <a:txBody>
                    <a:bodyPr/>
                    <a:lstStyle/>
                    <a:p>
                      <a:pPr defTabSz="914400">
                        <a:defRPr sz="1800"/>
                      </a:pPr>
                      <a:r>
                        <a:rPr sz="3200">
                          <a:sym typeface="Helvetica Neue"/>
                        </a:rPr>
                        <a:t>6.214</a:t>
                      </a:r>
                    </a:p>
                  </a:txBody>
                  <a:tcPr marL="50800" marR="50800" marT="50800" marB="50800" anchor="ctr" anchorCtr="0" horzOverflow="overflow"/>
                </a:tc>
                <a:tc>
                  <a:txBody>
                    <a:bodyPr/>
                    <a:lstStyle/>
                    <a:p>
                      <a:pPr defTabSz="914400">
                        <a:defRPr sz="1800"/>
                      </a:pPr>
                      <a:r>
                        <a:rPr sz="3200">
                          <a:sym typeface="Helvetica Neue"/>
                        </a:rPr>
                        <a:t>6.627</a:t>
                      </a:r>
                    </a:p>
                  </a:txBody>
                  <a:tcPr marL="50800" marR="50800" marT="50800" marB="50800" anchor="ctr" anchorCtr="0" horzOverflow="overflow"/>
                </a:tc>
                <a:tc>
                  <a:txBody>
                    <a:bodyPr/>
                    <a:lstStyle/>
                    <a:p>
                      <a:pPr defTabSz="914400">
                        <a:defRPr sz="1800"/>
                      </a:pPr>
                      <a:r>
                        <a:rPr sz="3200">
                          <a:sym typeface="Helvetica Neue"/>
                        </a:rPr>
                        <a:t>-0,802</a:t>
                      </a:r>
                    </a:p>
                  </a:txBody>
                  <a:tcPr marL="50800" marR="50800" marT="50800" marB="50800" anchor="ctr" anchorCtr="0" horzOverflow="overflow"/>
                </a:tc>
              </a:tr>
              <a:tr h="881976">
                <a:tc>
                  <a:txBody>
                    <a:bodyPr/>
                    <a:lstStyle/>
                    <a:p>
                      <a:pPr defTabSz="914400">
                        <a:defRPr sz="1800"/>
                      </a:pPr>
                      <a:r>
                        <a:rPr sz="3200">
                          <a:sym typeface="Helvetica Neue"/>
                        </a:rPr>
                        <a:t>XGBoost</a:t>
                      </a:r>
                    </a:p>
                  </a:txBody>
                  <a:tcPr marL="50800" marR="50800" marT="50800" marB="50800" anchor="ctr" anchorCtr="0" horzOverflow="overflow"/>
                </a:tc>
                <a:tc>
                  <a:txBody>
                    <a:bodyPr/>
                    <a:lstStyle/>
                    <a:p>
                      <a:pPr defTabSz="914400">
                        <a:defRPr sz="1800"/>
                      </a:pPr>
                      <a:r>
                        <a:rPr sz="3200">
                          <a:sym typeface="Helvetica Neue"/>
                        </a:rPr>
                        <a:t>1.043</a:t>
                      </a:r>
                    </a:p>
                  </a:txBody>
                  <a:tcPr marL="50800" marR="50800" marT="50800" marB="50800" anchor="ctr" anchorCtr="0" horzOverflow="overflow"/>
                </a:tc>
                <a:tc>
                  <a:txBody>
                    <a:bodyPr/>
                    <a:lstStyle/>
                    <a:p>
                      <a:pPr defTabSz="914400">
                        <a:defRPr sz="1800"/>
                      </a:pPr>
                      <a:r>
                        <a:rPr sz="3200">
                          <a:sym typeface="Helvetica Neue"/>
                        </a:rPr>
                        <a:t>1.352</a:t>
                      </a:r>
                    </a:p>
                  </a:txBody>
                  <a:tcPr marL="50800" marR="50800" marT="50800" marB="50800" anchor="ctr" anchorCtr="0" horzOverflow="overflow"/>
                </a:tc>
                <a:tc>
                  <a:txBody>
                    <a:bodyPr/>
                    <a:lstStyle/>
                    <a:p>
                      <a:pPr defTabSz="914400">
                        <a:defRPr sz="1800"/>
                      </a:pPr>
                      <a:r>
                        <a:rPr sz="3200">
                          <a:sym typeface="Helvetica Neue"/>
                        </a:rPr>
                        <a:t>0,920</a:t>
                      </a:r>
                    </a:p>
                  </a:txBody>
                  <a:tcPr marL="50800" marR="50800" marT="50800" marB="50800" anchor="ctr" anchorCtr="0" horzOverflow="overflow"/>
                </a:tc>
              </a:tr>
              <a:tr h="881976">
                <a:tc>
                  <a:txBody>
                    <a:bodyPr/>
                    <a:lstStyle/>
                    <a:p>
                      <a:pPr defTabSz="914400">
                        <a:defRPr sz="1800"/>
                      </a:pPr>
                      <a:r>
                        <a:rPr sz="3200">
                          <a:sym typeface="Helvetica Neue"/>
                        </a:rPr>
                        <a:t>LightGBM ⭐</a:t>
                      </a:r>
                    </a:p>
                  </a:txBody>
                  <a:tcPr marL="50800" marR="50800" marT="50800" marB="50800" anchor="ctr" anchorCtr="0" horzOverflow="overflow"/>
                </a:tc>
                <a:tc>
                  <a:txBody>
                    <a:bodyPr/>
                    <a:lstStyle/>
                    <a:p>
                      <a:pPr defTabSz="914400">
                        <a:defRPr sz="1800"/>
                      </a:pPr>
                      <a:r>
                        <a:rPr sz="3200">
                          <a:sym typeface="Helvetica Neue"/>
                        </a:rPr>
                        <a:t>992</a:t>
                      </a:r>
                    </a:p>
                  </a:txBody>
                  <a:tcPr marL="50800" marR="50800" marT="50800" marB="50800" anchor="ctr" anchorCtr="0" horzOverflow="overflow"/>
                </a:tc>
                <a:tc>
                  <a:txBody>
                    <a:bodyPr/>
                    <a:lstStyle/>
                    <a:p>
                      <a:pPr defTabSz="914400">
                        <a:defRPr sz="1800"/>
                      </a:pPr>
                      <a:r>
                        <a:rPr sz="3200">
                          <a:sym typeface="Helvetica Neue"/>
                        </a:rPr>
                        <a:t>1.324</a:t>
                      </a:r>
                    </a:p>
                  </a:txBody>
                  <a:tcPr marL="50800" marR="50800" marT="50800" marB="50800" anchor="ctr" anchorCtr="0" horzOverflow="overflow"/>
                </a:tc>
                <a:tc>
                  <a:txBody>
                    <a:bodyPr/>
                    <a:lstStyle/>
                    <a:p>
                      <a:pPr defTabSz="914400">
                        <a:defRPr sz="1800"/>
                      </a:pPr>
                      <a:r>
                        <a:rPr sz="3200">
                          <a:sym typeface="Helvetica Neue"/>
                        </a:rPr>
                        <a:t>0,923</a:t>
                      </a:r>
                    </a:p>
                  </a:txBody>
                  <a:tcPr marL="50800" marR="50800" marT="50800" marB="50800" anchor="ctr" anchorCtr="0" horzOverflow="overflow"/>
                </a:tc>
              </a:tr>
            </a:tbl>
          </a:graphicData>
        </a:graphic>
      </p:graphicFrame>
      <p:sp>
        <p:nvSpPr>
          <p:cNvPr id="193" name="Winner: LightGBM  (92.3% accuracy)"/>
          <p:cNvSpPr txBox="1"/>
          <p:nvPr/>
        </p:nvSpPr>
        <p:spPr>
          <a:xfrm>
            <a:off x="18458007" y="12569117"/>
            <a:ext cx="5383531" cy="4737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Winner: LightGBM  (92.3% accuracy)</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uccess Factors: ML vs Traditional Methods"/>
          <p:cNvSpPr txBox="1"/>
          <p:nvPr>
            <p:ph type="title"/>
          </p:nvPr>
        </p:nvSpPr>
        <p:spPr>
          <a:prstGeom prst="rect">
            <a:avLst/>
          </a:prstGeom>
        </p:spPr>
        <p:txBody>
          <a:bodyPr/>
          <a:lstStyle>
            <a:lvl1pPr defTabSz="586104">
              <a:defRPr sz="7951"/>
            </a:lvl1pPr>
          </a:lstStyle>
          <a:p>
            <a:pPr/>
            <a:r>
              <a:t>Success Factors: ML vs Traditional Methods</a:t>
            </a:r>
          </a:p>
        </p:txBody>
      </p:sp>
      <p:sp>
        <p:nvSpPr>
          <p:cNvPr id="196" name="Why ARIMA Failed:…"/>
          <p:cNvSpPr txBox="1"/>
          <p:nvPr>
            <p:ph type="body" sz="quarter" idx="1"/>
          </p:nvPr>
        </p:nvSpPr>
        <p:spPr>
          <a:xfrm>
            <a:off x="1689100" y="3149600"/>
            <a:ext cx="10250006" cy="6188023"/>
          </a:xfrm>
          <a:prstGeom prst="rect">
            <a:avLst/>
          </a:prstGeom>
        </p:spPr>
        <p:txBody>
          <a:bodyPr/>
          <a:lstStyle/>
          <a:p>
            <a:pPr marL="0" indent="0" defTabSz="586104">
              <a:spcBef>
                <a:spcPts val="4100"/>
              </a:spcBef>
              <a:buSzTx/>
              <a:buNone/>
              <a:defRPr sz="3407"/>
            </a:pPr>
            <a:r>
              <a:t>Why ARIMA Failed: </a:t>
            </a:r>
          </a:p>
          <a:p>
            <a:pPr marL="0" indent="0" defTabSz="586104">
              <a:spcBef>
                <a:spcPts val="4100"/>
              </a:spcBef>
              <a:buSzTx/>
              <a:buNone/>
              <a:defRPr sz="3407"/>
            </a:pPr>
            <a:r>
              <a:t>❌ Assumes stationarity (data highly seasonal) </a:t>
            </a:r>
          </a:p>
          <a:p>
            <a:pPr marL="0" indent="0" defTabSz="586104">
              <a:spcBef>
                <a:spcPts val="4100"/>
              </a:spcBef>
              <a:buSzTx/>
              <a:buNone/>
              <a:defRPr sz="3407"/>
            </a:pPr>
            <a:r>
              <a:t>❌ Univariate only (ignores humidity, pressure) </a:t>
            </a:r>
          </a:p>
          <a:p>
            <a:pPr marL="0" indent="0" defTabSz="586104">
              <a:spcBef>
                <a:spcPts val="4100"/>
              </a:spcBef>
              <a:buSzTx/>
              <a:buNone/>
              <a:defRPr sz="3407"/>
            </a:pPr>
            <a:r>
              <a:t>❌ Linear patterns (weather is non-linear) </a:t>
            </a:r>
          </a:p>
          <a:p>
            <a:pPr marL="0" indent="0" defTabSz="586104">
              <a:spcBef>
                <a:spcPts val="4100"/>
              </a:spcBef>
              <a:buSzTx/>
              <a:buNone/>
              <a:defRPr sz="3407"/>
            </a:pPr>
            <a:r>
              <a:t>❌ Complex seasonality (daily + yearly cycles) </a:t>
            </a:r>
          </a:p>
          <a:p>
            <a:pPr marL="0" indent="0" defTabSz="586104">
              <a:spcBef>
                <a:spcPts val="4100"/>
              </a:spcBef>
              <a:buSzTx/>
              <a:buNone/>
              <a:defRPr sz="3407"/>
            </a:pPr>
            <a:r>
              <a:t>Result: Worse than baseline (R² = -1.08)</a:t>
            </a:r>
          </a:p>
        </p:txBody>
      </p:sp>
      <p:sp>
        <p:nvSpPr>
          <p:cNvPr id="197" name="Why ML Succeeded:…"/>
          <p:cNvSpPr txBox="1"/>
          <p:nvPr/>
        </p:nvSpPr>
        <p:spPr>
          <a:xfrm>
            <a:off x="12795635" y="3149599"/>
            <a:ext cx="10250007" cy="61880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586104">
              <a:spcBef>
                <a:spcPts val="4100"/>
              </a:spcBef>
              <a:defRPr sz="3407"/>
            </a:pPr>
            <a:r>
              <a:t>Why ML Succeeded: </a:t>
            </a:r>
          </a:p>
          <a:p>
            <a:pPr defTabSz="586104">
              <a:spcBef>
                <a:spcPts val="4100"/>
              </a:spcBef>
              <a:defRPr sz="3407"/>
            </a:pPr>
            <a:r>
              <a:t>✅ Lag features (previous temps highly predictive) </a:t>
            </a:r>
          </a:p>
          <a:p>
            <a:pPr defTabSz="586104">
              <a:spcBef>
                <a:spcPts val="4100"/>
              </a:spcBef>
              <a:defRPr sz="3407"/>
            </a:pPr>
            <a:r>
              <a:t>✅ Multivariate (used humidity, pressure, time) </a:t>
            </a:r>
          </a:p>
          <a:p>
            <a:pPr defTabSz="586104">
              <a:spcBef>
                <a:spcPts val="4100"/>
              </a:spcBef>
              <a:defRPr sz="3407"/>
            </a:pPr>
            <a:r>
              <a:t>✅ Non-linear (captured complex interactions) </a:t>
            </a:r>
          </a:p>
          <a:p>
            <a:pPr defTabSz="586104">
              <a:spcBef>
                <a:spcPts val="4100"/>
              </a:spcBef>
              <a:defRPr sz="3407"/>
            </a:pPr>
            <a:r>
              <a:t>✅ Tree-based (handles seasonality naturally) </a:t>
            </a:r>
          </a:p>
          <a:p>
            <a:pPr defTabSz="586104">
              <a:spcBef>
                <a:spcPts val="4100"/>
              </a:spcBef>
              <a:defRPr sz="3407"/>
            </a:pPr>
            <a:r>
              <a:t>Result: 92.3% variance explained</a:t>
            </a:r>
          </a:p>
        </p:txBody>
      </p:sp>
      <p:pic>
        <p:nvPicPr>
          <p:cNvPr id="198" name="14_xgb_feature_importance.png" descr="14_xgb_feature_importance.png"/>
          <p:cNvPicPr>
            <a:picLocks noChangeAspect="1"/>
          </p:cNvPicPr>
          <p:nvPr/>
        </p:nvPicPr>
        <p:blipFill>
          <a:blip r:embed="rId2">
            <a:extLst/>
          </a:blip>
          <a:stretch>
            <a:fillRect/>
          </a:stretch>
        </p:blipFill>
        <p:spPr>
          <a:xfrm>
            <a:off x="8710374" y="9465462"/>
            <a:ext cx="6963252" cy="413619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What Drives Accurate Weather Predictions?"/>
          <p:cNvSpPr txBox="1"/>
          <p:nvPr>
            <p:ph type="title"/>
          </p:nvPr>
        </p:nvSpPr>
        <p:spPr>
          <a:prstGeom prst="rect">
            <a:avLst/>
          </a:prstGeom>
        </p:spPr>
        <p:txBody>
          <a:bodyPr/>
          <a:lstStyle>
            <a:lvl1pPr defTabSz="594360">
              <a:defRPr sz="8064"/>
            </a:lvl1pPr>
          </a:lstStyle>
          <a:p>
            <a:pPr/>
            <a:r>
              <a:t>What Drives Accurate Weather Predictions?</a:t>
            </a:r>
          </a:p>
        </p:txBody>
      </p:sp>
      <p:sp>
        <p:nvSpPr>
          <p:cNvPr id="201" name="Key Discovery:…"/>
          <p:cNvSpPr txBox="1"/>
          <p:nvPr>
            <p:ph type="body" sz="half" idx="1"/>
          </p:nvPr>
        </p:nvSpPr>
        <p:spPr>
          <a:xfrm>
            <a:off x="1464569" y="3149599"/>
            <a:ext cx="9204080" cy="9296401"/>
          </a:xfrm>
          <a:prstGeom prst="rect">
            <a:avLst/>
          </a:prstGeom>
        </p:spPr>
        <p:txBody>
          <a:bodyPr/>
          <a:lstStyle/>
          <a:p>
            <a:pPr marL="0" indent="0" defTabSz="784225">
              <a:lnSpc>
                <a:spcPct val="10000"/>
              </a:lnSpc>
              <a:spcBef>
                <a:spcPts val="4200"/>
              </a:spcBef>
              <a:buSzTx/>
              <a:buNone/>
              <a:defRPr sz="3609"/>
            </a:pPr>
            <a:r>
              <a:t>Key Discovery: </a:t>
            </a:r>
          </a:p>
          <a:p>
            <a:pPr marL="0" indent="0" defTabSz="784225">
              <a:spcBef>
                <a:spcPts val="4200"/>
              </a:spcBef>
              <a:buSzTx/>
              <a:buNone/>
              <a:defRPr sz="3609"/>
            </a:pPr>
            <a:r>
              <a:t>98% of predictive power from just 2 features! </a:t>
            </a:r>
          </a:p>
          <a:p>
            <a:pPr marL="0" indent="0" defTabSz="784225">
              <a:spcBef>
                <a:spcPts val="4200"/>
              </a:spcBef>
              <a:buSzTx/>
              <a:buNone/>
              <a:defRPr sz="3609"/>
            </a:pPr>
            <a:r>
              <a:t>1. 7-day Rolling Average (~50% importance) → Captures temperature trend </a:t>
            </a:r>
          </a:p>
          <a:p>
            <a:pPr marL="0" indent="0" defTabSz="784225">
              <a:spcBef>
                <a:spcPts val="4200"/>
              </a:spcBef>
              <a:buSzTx/>
              <a:buNone/>
              <a:defRPr sz="3609"/>
            </a:pPr>
            <a:r>
              <a:t>2. Previous Day Temperature (~48% importance) → Weather has strong persistence </a:t>
            </a:r>
          </a:p>
          <a:p>
            <a:pPr marL="0" indent="0" defTabSz="784225">
              <a:spcBef>
                <a:spcPts val="4200"/>
              </a:spcBef>
              <a:buSzTx/>
              <a:buNone/>
              <a:defRPr sz="3609"/>
            </a:pPr>
            <a:r>
              <a:t>3. All other features (&lt;2% each) → Humidity, pressure provide minor refinement </a:t>
            </a:r>
          </a:p>
          <a:p>
            <a:pPr marL="0" indent="0" defTabSz="784225">
              <a:spcBef>
                <a:spcPts val="4200"/>
              </a:spcBef>
              <a:buSzTx/>
              <a:buNone/>
              <a:defRPr sz="3609"/>
            </a:pPr>
            <a:r>
              <a:t>Insight: Historical temperature data is the strongest predictor of future temperature</a:t>
            </a:r>
          </a:p>
        </p:txBody>
      </p:sp>
      <p:pic>
        <p:nvPicPr>
          <p:cNvPr id="202" name="14_xgb_feature_importance.png" descr="14_xgb_feature_importance.png"/>
          <p:cNvPicPr>
            <a:picLocks noChangeAspect="1"/>
          </p:cNvPicPr>
          <p:nvPr/>
        </p:nvPicPr>
        <p:blipFill>
          <a:blip r:embed="rId2">
            <a:extLst/>
          </a:blip>
          <a:stretch>
            <a:fillRect/>
          </a:stretch>
        </p:blipFill>
        <p:spPr>
          <a:xfrm>
            <a:off x="10741843" y="3945873"/>
            <a:ext cx="12969393" cy="770385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Prediction Quality - Actual vs Predicted"/>
          <p:cNvSpPr txBox="1"/>
          <p:nvPr>
            <p:ph type="title"/>
          </p:nvPr>
        </p:nvSpPr>
        <p:spPr>
          <a:prstGeom prst="rect">
            <a:avLst/>
          </a:prstGeom>
        </p:spPr>
        <p:txBody>
          <a:bodyPr/>
          <a:lstStyle>
            <a:lvl1pPr defTabSz="668655">
              <a:defRPr sz="9072"/>
            </a:lvl1pPr>
          </a:lstStyle>
          <a:p>
            <a:pPr/>
            <a:r>
              <a:t>Prediction Quality - Actual vs Predicted</a:t>
            </a:r>
          </a:p>
        </p:txBody>
      </p:sp>
      <p:sp>
        <p:nvSpPr>
          <p:cNvPr id="205" name="Observations:…"/>
          <p:cNvSpPr txBox="1"/>
          <p:nvPr>
            <p:ph type="body" sz="half" idx="1"/>
          </p:nvPr>
        </p:nvSpPr>
        <p:spPr>
          <a:xfrm>
            <a:off x="1689100" y="3149600"/>
            <a:ext cx="8279559" cy="9296400"/>
          </a:xfrm>
          <a:prstGeom prst="rect">
            <a:avLst/>
          </a:prstGeom>
        </p:spPr>
        <p:txBody>
          <a:bodyPr/>
          <a:lstStyle/>
          <a:p>
            <a:pPr marL="0" indent="0">
              <a:spcBef>
                <a:spcPts val="3000"/>
              </a:spcBef>
              <a:buSzTx/>
              <a:buNone/>
            </a:pPr>
            <a:r>
              <a:t>Observations: </a:t>
            </a:r>
          </a:p>
          <a:p>
            <a:pPr marL="0" indent="0">
              <a:spcBef>
                <a:spcPts val="3000"/>
              </a:spcBef>
              <a:buSzTx/>
              <a:buNone/>
            </a:pPr>
            <a:r>
              <a:t>- ML models (bottom) closely track actual values </a:t>
            </a:r>
          </a:p>
          <a:p>
            <a:pPr marL="0" indent="0">
              <a:spcBef>
                <a:spcPts val="3000"/>
              </a:spcBef>
              <a:buSzTx/>
              <a:buNone/>
            </a:pPr>
            <a:r>
              <a:t>- Prophet (top left) captures trend but lags extreme values</a:t>
            </a:r>
          </a:p>
          <a:p>
            <a:pPr marL="0" indent="0">
              <a:spcBef>
                <a:spcPts val="3000"/>
              </a:spcBef>
              <a:buSzTx/>
              <a:buNone/>
            </a:pPr>
            <a:r>
              <a:t>- Ensemble (bottom right) provides smoothest predictions </a:t>
            </a:r>
          </a:p>
          <a:p>
            <a:pPr marL="0" indent="0">
              <a:spcBef>
                <a:spcPts val="3000"/>
              </a:spcBef>
              <a:buSzTx/>
              <a:buNone/>
            </a:pPr>
            <a:r>
              <a:t>- Typical error: ±1°C (excellent for daily forecasting)</a:t>
            </a:r>
          </a:p>
        </p:txBody>
      </p:sp>
      <p:pic>
        <p:nvPicPr>
          <p:cNvPr id="206" name="16_all_forecasts.png" descr="16_all_forecasts.png"/>
          <p:cNvPicPr>
            <a:picLocks noChangeAspect="1"/>
          </p:cNvPicPr>
          <p:nvPr/>
        </p:nvPicPr>
        <p:blipFill>
          <a:blip r:embed="rId2">
            <a:extLst/>
          </a:blip>
          <a:stretch>
            <a:fillRect/>
          </a:stretch>
        </p:blipFill>
        <p:spPr>
          <a:xfrm>
            <a:off x="10472577" y="2845912"/>
            <a:ext cx="13218008" cy="9903776"/>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Beyond Forecasting - Advanced Techniques"/>
          <p:cNvSpPr txBox="1"/>
          <p:nvPr>
            <p:ph type="title"/>
          </p:nvPr>
        </p:nvSpPr>
        <p:spPr>
          <a:prstGeom prst="rect">
            <a:avLst/>
          </a:prstGeom>
        </p:spPr>
        <p:txBody>
          <a:bodyPr/>
          <a:lstStyle>
            <a:lvl1pPr defTabSz="594360">
              <a:defRPr sz="8064"/>
            </a:lvl1pPr>
          </a:lstStyle>
          <a:p>
            <a:pPr/>
            <a:r>
              <a:t>Beyond Forecasting - Advanced Techniques</a:t>
            </a:r>
          </a:p>
        </p:txBody>
      </p:sp>
      <p:sp>
        <p:nvSpPr>
          <p:cNvPr id="209" name="Anomaly Detection…"/>
          <p:cNvSpPr txBox="1"/>
          <p:nvPr>
            <p:ph type="body" sz="quarter" idx="1"/>
          </p:nvPr>
        </p:nvSpPr>
        <p:spPr>
          <a:xfrm>
            <a:off x="2609674" y="3149599"/>
            <a:ext cx="8215375" cy="4776149"/>
          </a:xfrm>
          <a:prstGeom prst="rect">
            <a:avLst/>
          </a:prstGeom>
          <a:ln w="25400">
            <a:solidFill>
              <a:srgbClr val="000000"/>
            </a:solidFill>
          </a:ln>
        </p:spPr>
        <p:txBody>
          <a:bodyPr/>
          <a:lstStyle/>
          <a:p>
            <a:pPr marL="0" indent="0">
              <a:buSzTx/>
              <a:buNone/>
              <a:defRPr sz="3500"/>
            </a:pPr>
            <a:r>
              <a:t>Anomaly Detection </a:t>
            </a:r>
          </a:p>
          <a:p>
            <a:pPr marL="0" indent="0">
              <a:buSzTx/>
              <a:buNone/>
              <a:defRPr sz="3500"/>
            </a:pPr>
            <a:r>
              <a:t>• Isolation Forest </a:t>
            </a:r>
          </a:p>
          <a:p>
            <a:pPr marL="0" indent="0">
              <a:buSzTx/>
              <a:buNone/>
              <a:defRPr sz="3500"/>
            </a:pPr>
            <a:r>
              <a:t> • 5% anomalies </a:t>
            </a:r>
          </a:p>
          <a:p>
            <a:pPr marL="0" indent="0">
              <a:buSzTx/>
              <a:buNone/>
              <a:defRPr sz="3500"/>
            </a:pPr>
            <a:r>
              <a:t>• Extreme events</a:t>
            </a:r>
          </a:p>
        </p:txBody>
      </p:sp>
      <p:sp>
        <p:nvSpPr>
          <p:cNvPr id="210" name="Climate Patterns…"/>
          <p:cNvSpPr txBox="1"/>
          <p:nvPr/>
        </p:nvSpPr>
        <p:spPr>
          <a:xfrm>
            <a:off x="13806022" y="3149599"/>
            <a:ext cx="8215375" cy="4776149"/>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500"/>
            </a:pPr>
            <a:r>
              <a:t>Climate Patterns</a:t>
            </a:r>
          </a:p>
          <a:p>
            <a:pPr marL="463020" indent="-463020">
              <a:buSzPct val="125000"/>
              <a:buChar char="•"/>
              <a:defRPr sz="3500"/>
            </a:pPr>
            <a:r>
              <a:t>Seasonal trends</a:t>
            </a:r>
          </a:p>
          <a:p>
            <a:pPr marL="463020" indent="-463020">
              <a:buSzPct val="125000"/>
              <a:buChar char="•"/>
              <a:defRPr sz="3500"/>
            </a:pPr>
            <a:r>
              <a:t>Zone analysis</a:t>
            </a:r>
          </a:p>
          <a:p>
            <a:pPr marL="463020" indent="-463020">
              <a:buSzPct val="125000"/>
              <a:buChar char="•"/>
              <a:defRPr sz="3500"/>
            </a:pPr>
            <a:r>
              <a:t>4 climate types</a:t>
            </a:r>
          </a:p>
        </p:txBody>
      </p:sp>
      <p:sp>
        <p:nvSpPr>
          <p:cNvPr id="211" name="Dimensionality Reduction (PCA)…"/>
          <p:cNvSpPr txBox="1"/>
          <p:nvPr/>
        </p:nvSpPr>
        <p:spPr>
          <a:xfrm>
            <a:off x="2609674" y="8433747"/>
            <a:ext cx="8215375" cy="4776148"/>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3500"/>
            </a:pPr>
            <a:r>
              <a:t>Dimensionality Reduction (PCA)</a:t>
            </a:r>
          </a:p>
          <a:p>
            <a:pPr marL="463020" indent="-463020">
              <a:buSzPct val="125000"/>
              <a:buChar char="•"/>
              <a:defRPr sz="3500"/>
            </a:pPr>
            <a:r>
              <a:t>5 components = 81% variance</a:t>
            </a:r>
          </a:p>
          <a:p>
            <a:pPr marL="463020" indent="-463020">
              <a:buSzPct val="125000"/>
              <a:buChar char="•"/>
              <a:defRPr sz="3500"/>
            </a:pPr>
            <a:r>
              <a:t> 8 → 5 dimensions</a:t>
            </a:r>
          </a:p>
        </p:txBody>
      </p:sp>
      <p:sp>
        <p:nvSpPr>
          <p:cNvPr id="212" name="Spatial Clustering…"/>
          <p:cNvSpPr txBox="1"/>
          <p:nvPr/>
        </p:nvSpPr>
        <p:spPr>
          <a:xfrm>
            <a:off x="13806022" y="8433747"/>
            <a:ext cx="8215375" cy="4776148"/>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800735">
              <a:spcBef>
                <a:spcPts val="2400"/>
              </a:spcBef>
              <a:defRPr sz="3395"/>
            </a:pPr>
            <a:r>
              <a:t>Spatial Clustering</a:t>
            </a:r>
          </a:p>
          <a:p>
            <a:pPr marL="615949" indent="-615949" defTabSz="800735">
              <a:spcBef>
                <a:spcPts val="2400"/>
              </a:spcBef>
              <a:buSzPct val="125000"/>
              <a:buChar char="•"/>
              <a:defRPr sz="3395"/>
            </a:pPr>
            <a:r>
              <a:t>K-Means (K=4) </a:t>
            </a:r>
          </a:p>
          <a:p>
            <a:pPr marL="615949" indent="-615949" defTabSz="800735">
              <a:spcBef>
                <a:spcPts val="2400"/>
              </a:spcBef>
              <a:buSzPct val="125000"/>
              <a:buChar char="•"/>
              <a:defRPr sz="3395"/>
            </a:pPr>
            <a:r>
              <a:t>Hot &amp; Dry  </a:t>
            </a:r>
          </a:p>
          <a:p>
            <a:pPr marL="615949" indent="-615949" defTabSz="800735">
              <a:spcBef>
                <a:spcPts val="2400"/>
              </a:spcBef>
              <a:buSzPct val="125000"/>
              <a:buChar char="•"/>
              <a:defRPr sz="3395"/>
            </a:pPr>
            <a:r>
              <a:t> Temperate </a:t>
            </a:r>
          </a:p>
          <a:p>
            <a:pPr marL="615949" indent="-615949" defTabSz="800735">
              <a:spcBef>
                <a:spcPts val="2400"/>
              </a:spcBef>
              <a:buSzPct val="125000"/>
              <a:buChar char="•"/>
              <a:defRPr sz="3395"/>
            </a:pPr>
            <a:r>
              <a:t> Hot &amp; Humid </a:t>
            </a:r>
          </a:p>
          <a:p>
            <a:pPr marL="615949" indent="-615949" defTabSz="800735">
              <a:spcBef>
                <a:spcPts val="2400"/>
              </a:spcBef>
              <a:buSzPct val="125000"/>
              <a:buChar char="•"/>
              <a:defRPr sz="3395"/>
            </a:pPr>
            <a:r>
              <a:t> Cold regions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Extreme Weather Event Detection"/>
          <p:cNvSpPr txBox="1"/>
          <p:nvPr>
            <p:ph type="title"/>
          </p:nvPr>
        </p:nvSpPr>
        <p:spPr>
          <a:prstGeom prst="rect">
            <a:avLst/>
          </a:prstGeom>
        </p:spPr>
        <p:txBody>
          <a:bodyPr/>
          <a:lstStyle>
            <a:lvl1pPr defTabSz="775969">
              <a:defRPr sz="10528"/>
            </a:lvl1pPr>
          </a:lstStyle>
          <a:p>
            <a:pPr/>
            <a:r>
              <a:t>Extreme Weather Event Detection</a:t>
            </a:r>
          </a:p>
        </p:txBody>
      </p:sp>
      <p:sp>
        <p:nvSpPr>
          <p:cNvPr id="215" name="Findings:…"/>
          <p:cNvSpPr txBox="1"/>
          <p:nvPr>
            <p:ph type="body" sz="half" idx="1"/>
          </p:nvPr>
        </p:nvSpPr>
        <p:spPr>
          <a:xfrm>
            <a:off x="1689100" y="3149600"/>
            <a:ext cx="7953217" cy="9296400"/>
          </a:xfrm>
          <a:prstGeom prst="rect">
            <a:avLst/>
          </a:prstGeom>
        </p:spPr>
        <p:txBody>
          <a:bodyPr/>
          <a:lstStyle/>
          <a:p>
            <a:pPr marL="0" indent="0">
              <a:spcBef>
                <a:spcPts val="1000"/>
              </a:spcBef>
              <a:buSzTx/>
              <a:buNone/>
              <a:defRPr sz="3000"/>
            </a:pPr>
            <a:r>
              <a:t>Findings: </a:t>
            </a:r>
          </a:p>
          <a:p>
            <a:pPr marL="0" indent="0">
              <a:spcBef>
                <a:spcPts val="1000"/>
              </a:spcBef>
              <a:buSzTx/>
              <a:buNone/>
              <a:defRPr sz="3000"/>
            </a:pPr>
            <a:r>
              <a:t>- Detected: 5,193 anomalies (~5% of data) </a:t>
            </a:r>
          </a:p>
          <a:p>
            <a:pPr marL="0" indent="0">
              <a:spcBef>
                <a:spcPts val="1000"/>
              </a:spcBef>
              <a:buSzTx/>
              <a:buNone/>
              <a:defRPr sz="3000"/>
            </a:pPr>
            <a:r>
              <a:t>- Method: Isolation Forest (unsupervised learning) </a:t>
            </a:r>
          </a:p>
          <a:p>
            <a:pPr marL="0" indent="0">
              <a:spcBef>
                <a:spcPts val="1000"/>
              </a:spcBef>
              <a:buSzTx/>
              <a:buNone/>
              <a:defRPr sz="3000"/>
            </a:pPr>
            <a:r>
              <a:t>Anomaly Characteristics: </a:t>
            </a:r>
          </a:p>
          <a:p>
            <a:pPr marL="0" indent="0">
              <a:spcBef>
                <a:spcPts val="1000"/>
              </a:spcBef>
              <a:buSzTx/>
              <a:buNone/>
              <a:defRPr sz="3000"/>
            </a:pPr>
            <a:r>
              <a:t>- Most in Clear weather (~1,900) </a:t>
            </a:r>
          </a:p>
          <a:p>
            <a:pPr marL="0" indent="0">
              <a:spcBef>
                <a:spcPts val="1000"/>
              </a:spcBef>
              <a:buSzTx/>
              <a:buNone/>
              <a:defRPr sz="3000"/>
            </a:pPr>
            <a:r>
              <a:t>- Temperature extremes </a:t>
            </a:r>
          </a:p>
          <a:p>
            <a:pPr marL="0" indent="0">
              <a:spcBef>
                <a:spcPts val="1000"/>
              </a:spcBef>
              <a:buSzTx/>
              <a:buNone/>
              <a:defRPr sz="3000"/>
            </a:pPr>
            <a:r>
              <a:t>- Rainy anomalies (~1,500) </a:t>
            </a:r>
          </a:p>
          <a:p>
            <a:pPr marL="0" indent="0">
              <a:spcBef>
                <a:spcPts val="1000"/>
              </a:spcBef>
              <a:buSzTx/>
              <a:buNone/>
              <a:defRPr sz="3000"/>
            </a:pPr>
            <a:r>
              <a:t>- Unusual precipitation </a:t>
            </a:r>
          </a:p>
          <a:p>
            <a:pPr marL="0" indent="0">
              <a:spcBef>
                <a:spcPts val="1000"/>
              </a:spcBef>
              <a:buSzTx/>
              <a:buNone/>
              <a:defRPr sz="3000"/>
            </a:pPr>
            <a:r>
              <a:t>- Cloudy anomalies (~1,250) </a:t>
            </a:r>
          </a:p>
          <a:p>
            <a:pPr marL="0" indent="0">
              <a:spcBef>
                <a:spcPts val="1000"/>
              </a:spcBef>
              <a:buSzTx/>
              <a:buNone/>
              <a:defRPr sz="3000"/>
            </a:pPr>
            <a:r>
              <a:t>- Atypical combinations </a:t>
            </a:r>
          </a:p>
          <a:p>
            <a:pPr marL="0" indent="0">
              <a:spcBef>
                <a:spcPts val="1000"/>
              </a:spcBef>
              <a:buSzTx/>
              <a:buNone/>
              <a:defRPr sz="3000"/>
            </a:pPr>
            <a:r>
              <a:t>Applications: </a:t>
            </a:r>
          </a:p>
          <a:p>
            <a:pPr marL="0" indent="0">
              <a:spcBef>
                <a:spcPts val="1000"/>
              </a:spcBef>
              <a:buSzTx/>
              <a:buNone/>
              <a:defRPr sz="3000"/>
            </a:pPr>
            <a:r>
              <a:t>→ Early warning systems for extreme weather </a:t>
            </a:r>
          </a:p>
          <a:p>
            <a:pPr marL="0" indent="0">
              <a:spcBef>
                <a:spcPts val="1000"/>
              </a:spcBef>
              <a:buSzTx/>
              <a:buNone/>
              <a:defRPr sz="3000"/>
            </a:pPr>
            <a:r>
              <a:t>→ Data quality checks (sensor malfunction detection) </a:t>
            </a:r>
          </a:p>
          <a:p>
            <a:pPr marL="0" indent="0">
              <a:spcBef>
                <a:spcPts val="1000"/>
              </a:spcBef>
              <a:buSzTx/>
              <a:buNone/>
              <a:defRPr sz="3000"/>
            </a:pPr>
            <a:r>
              <a:t>→ Climate change impact assessment</a:t>
            </a:r>
          </a:p>
        </p:txBody>
      </p:sp>
      <p:pic>
        <p:nvPicPr>
          <p:cNvPr id="216" name="18_anomaly_detection.png" descr="18_anomaly_detection.png"/>
          <p:cNvPicPr>
            <a:picLocks noChangeAspect="1"/>
          </p:cNvPicPr>
          <p:nvPr/>
        </p:nvPicPr>
        <p:blipFill>
          <a:blip r:embed="rId2">
            <a:extLst/>
          </a:blip>
          <a:stretch>
            <a:fillRect/>
          </a:stretch>
        </p:blipFill>
        <p:spPr>
          <a:xfrm>
            <a:off x="10043301" y="2708711"/>
            <a:ext cx="14023306" cy="1048878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easonal Variations Across Climate Zones"/>
          <p:cNvSpPr txBox="1"/>
          <p:nvPr>
            <p:ph type="title"/>
          </p:nvPr>
        </p:nvSpPr>
        <p:spPr>
          <a:prstGeom prst="rect">
            <a:avLst/>
          </a:prstGeom>
        </p:spPr>
        <p:txBody>
          <a:bodyPr/>
          <a:lstStyle>
            <a:lvl1pPr defTabSz="619125">
              <a:defRPr sz="8400"/>
            </a:lvl1pPr>
          </a:lstStyle>
          <a:p>
            <a:pPr/>
            <a:r>
              <a:t>Seasonal Variations Across Climate Zones</a:t>
            </a:r>
          </a:p>
        </p:txBody>
      </p:sp>
      <p:sp>
        <p:nvSpPr>
          <p:cNvPr id="219" name="Zone Characteristics:…"/>
          <p:cNvSpPr txBox="1"/>
          <p:nvPr>
            <p:ph type="body" sz="half" idx="1"/>
          </p:nvPr>
        </p:nvSpPr>
        <p:spPr>
          <a:xfrm>
            <a:off x="1689100" y="3149600"/>
            <a:ext cx="7859722" cy="9296400"/>
          </a:xfrm>
          <a:prstGeom prst="rect">
            <a:avLst/>
          </a:prstGeom>
        </p:spPr>
        <p:txBody>
          <a:bodyPr/>
          <a:lstStyle/>
          <a:p>
            <a:pPr marL="0" indent="0" defTabSz="627379">
              <a:spcBef>
                <a:spcPts val="4400"/>
              </a:spcBef>
              <a:buSzTx/>
              <a:buNone/>
              <a:defRPr sz="3648"/>
            </a:pPr>
            <a:r>
              <a:t>Zone Characteristics: </a:t>
            </a:r>
          </a:p>
          <a:p>
            <a:pPr marL="0" indent="0" defTabSz="627379">
              <a:spcBef>
                <a:spcPts val="4400"/>
              </a:spcBef>
              <a:buSzTx/>
              <a:buNone/>
              <a:defRPr sz="3648"/>
            </a:pPr>
            <a:r>
              <a:t>Tropical: Stable 25-27°C year-round, high humidity </a:t>
            </a:r>
          </a:p>
          <a:p>
            <a:pPr marL="0" indent="0" defTabSz="627379">
              <a:spcBef>
                <a:spcPts val="4400"/>
              </a:spcBef>
              <a:buSzTx/>
              <a:buNone/>
              <a:defRPr sz="3648"/>
            </a:pPr>
            <a:r>
              <a:t>Subtropical: Wide range 20-28°C, strong seasonality </a:t>
            </a:r>
          </a:p>
          <a:p>
            <a:pPr marL="0" indent="0" defTabSz="627379">
              <a:spcBef>
                <a:spcPts val="4400"/>
              </a:spcBef>
              <a:buSzTx/>
              <a:buNone/>
              <a:defRPr sz="3648"/>
            </a:pPr>
            <a:r>
              <a:t>Temperate: Moderate 10-27°C, clear four seasons </a:t>
            </a:r>
          </a:p>
          <a:p>
            <a:pPr marL="0" indent="0" defTabSz="627379">
              <a:spcBef>
                <a:spcPts val="4400"/>
              </a:spcBef>
              <a:buSzTx/>
              <a:buNone/>
              <a:defRPr sz="3648"/>
            </a:pPr>
            <a:r>
              <a:t>Polar: Extreme variation, cold year-round </a:t>
            </a:r>
          </a:p>
          <a:p>
            <a:pPr marL="0" indent="0" defTabSz="627379">
              <a:spcBef>
                <a:spcPts val="1500"/>
              </a:spcBef>
              <a:buSzTx/>
              <a:buNone/>
              <a:defRPr sz="3648"/>
            </a:pPr>
            <a:r>
              <a:t>Insight: Different zones require different forecasting approaches and models</a:t>
            </a:r>
          </a:p>
        </p:txBody>
      </p:sp>
      <p:pic>
        <p:nvPicPr>
          <p:cNvPr id="220" name="19_climate_patterns.png" descr="19_climate_patterns.png"/>
          <p:cNvPicPr>
            <a:picLocks noChangeAspect="1"/>
          </p:cNvPicPr>
          <p:nvPr/>
        </p:nvPicPr>
        <p:blipFill>
          <a:blip r:embed="rId2">
            <a:extLst/>
          </a:blip>
          <a:stretch>
            <a:fillRect/>
          </a:stretch>
        </p:blipFill>
        <p:spPr>
          <a:xfrm>
            <a:off x="9680341" y="2452277"/>
            <a:ext cx="14168809" cy="1058944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3" name="PM Accelerator Mission"/>
          <p:cNvSpPr txBox="1"/>
          <p:nvPr>
            <p:ph type="title"/>
          </p:nvPr>
        </p:nvSpPr>
        <p:spPr>
          <a:prstGeom prst="rect">
            <a:avLst/>
          </a:prstGeom>
        </p:spPr>
        <p:txBody>
          <a:bodyPr/>
          <a:lstStyle/>
          <a:p>
            <a:pPr/>
            <a:r>
              <a:t>PM Accelerator Mission</a:t>
            </a:r>
          </a:p>
        </p:txBody>
      </p:sp>
      <p:sp>
        <p:nvSpPr>
          <p:cNvPr id="144" name="By making industry-leading tools and education available to individuals from all backgrounds, we level the playing field for future PM leaders. This is the PM Accelerator motto, as we grant aspiring and experienced PMs what they need most – Access. We in"/>
          <p:cNvSpPr txBox="1"/>
          <p:nvPr>
            <p:ph type="body" idx="1"/>
          </p:nvPr>
        </p:nvSpPr>
        <p:spPr>
          <a:prstGeom prst="rect">
            <a:avLst/>
          </a:prstGeom>
        </p:spPr>
        <p:txBody>
          <a:bodyPr/>
          <a:lstStyle>
            <a:lvl1pPr marL="0" indent="0" algn="ctr">
              <a:buSzTx/>
              <a:buNone/>
              <a:defRPr sz="5000"/>
            </a:lvl1pPr>
          </a:lstStyle>
          <a:p>
            <a:pPr/>
            <a:r>
              <a:t>By making industry-leading tools and education available to individuals from all backgrounds, we level the playing field for future PM leaders. This is the PM Accelerator motto, as we grant aspiring and experienced PMs what they need most – Access. We introduce you to industry leaders, surround you with the right PM ecosystem, and discover the new world of AI product management skills.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Air Quality Correlations &amp; Seasonal Patterns"/>
          <p:cNvSpPr txBox="1"/>
          <p:nvPr>
            <p:ph type="title"/>
          </p:nvPr>
        </p:nvSpPr>
        <p:spPr>
          <a:prstGeom prst="rect">
            <a:avLst/>
          </a:prstGeom>
        </p:spPr>
        <p:txBody>
          <a:bodyPr/>
          <a:lstStyle>
            <a:lvl1pPr defTabSz="594360">
              <a:defRPr sz="8064"/>
            </a:lvl1pPr>
          </a:lstStyle>
          <a:p>
            <a:pPr/>
            <a:r>
              <a:t>Air Quality Correlations &amp; Seasonal Patterns</a:t>
            </a:r>
          </a:p>
        </p:txBody>
      </p:sp>
      <p:sp>
        <p:nvSpPr>
          <p:cNvPr id="223" name="Key Correlations:…"/>
          <p:cNvSpPr txBox="1"/>
          <p:nvPr>
            <p:ph type="body" sz="quarter" idx="1"/>
          </p:nvPr>
        </p:nvSpPr>
        <p:spPr>
          <a:xfrm>
            <a:off x="17748636" y="9784432"/>
            <a:ext cx="5519431" cy="1920618"/>
          </a:xfrm>
          <a:prstGeom prst="rect">
            <a:avLst/>
          </a:prstGeom>
        </p:spPr>
        <p:txBody>
          <a:bodyPr/>
          <a:lstStyle/>
          <a:p>
            <a:pPr marL="0" indent="0" defTabSz="709930">
              <a:spcBef>
                <a:spcPts val="800"/>
              </a:spcBef>
              <a:buSzTx/>
              <a:buNone/>
              <a:defRPr sz="1720"/>
            </a:pPr>
            <a:r>
              <a:t>Key Correlations: </a:t>
            </a:r>
          </a:p>
          <a:p>
            <a:pPr marL="0" indent="0" defTabSz="709930">
              <a:spcBef>
                <a:spcPts val="800"/>
              </a:spcBef>
              <a:buSzTx/>
              <a:buNone/>
              <a:defRPr sz="1720"/>
            </a:pPr>
            <a:r>
              <a:t>- PM2.5 ↔ Humidity: -0.19 (humidity clears air) </a:t>
            </a:r>
          </a:p>
          <a:p>
            <a:pPr marL="0" indent="0" defTabSz="709930">
              <a:spcBef>
                <a:spcPts val="800"/>
              </a:spcBef>
              <a:buSzTx/>
              <a:buNone/>
              <a:defRPr sz="1720"/>
            </a:pPr>
            <a:r>
              <a:t>- PM2.5 ↔ NO₂: +0.52 (shared pollution sources) </a:t>
            </a:r>
          </a:p>
          <a:p>
            <a:pPr marL="0" indent="0" defTabSz="709930">
              <a:spcBef>
                <a:spcPts val="800"/>
              </a:spcBef>
              <a:buSzTx/>
              <a:buNone/>
              <a:defRPr sz="1720"/>
            </a:pPr>
            <a:r>
              <a:t>- Ozone ↔ Humidity: -0.43 (dry conditions favor ozone)</a:t>
            </a:r>
          </a:p>
        </p:txBody>
      </p:sp>
      <p:sp>
        <p:nvSpPr>
          <p:cNvPr id="224" name="Seasonal Findings:…"/>
          <p:cNvSpPr txBox="1"/>
          <p:nvPr/>
        </p:nvSpPr>
        <p:spPr>
          <a:xfrm>
            <a:off x="10879309" y="9784432"/>
            <a:ext cx="6239683" cy="19206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784225">
              <a:spcBef>
                <a:spcPts val="900"/>
              </a:spcBef>
              <a:defRPr sz="1900"/>
            </a:pPr>
            <a:r>
              <a:t>Seasonal Findings: </a:t>
            </a:r>
          </a:p>
          <a:p>
            <a:pPr marL="188515" indent="-188515" defTabSz="784225">
              <a:spcBef>
                <a:spcPts val="900"/>
              </a:spcBef>
              <a:buSzPct val="125000"/>
              <a:buChar char="-"/>
              <a:defRPr sz="1900"/>
            </a:pPr>
            <a:r>
              <a:t>Winter: Worst air quality (36 μg/m³) - heating emissions </a:t>
            </a:r>
          </a:p>
          <a:p>
            <a:pPr marL="188515" indent="-188515" defTabSz="784225">
              <a:spcBef>
                <a:spcPts val="900"/>
              </a:spcBef>
              <a:buSzPct val="125000"/>
              <a:buChar char="-"/>
              <a:defRPr sz="1900"/>
            </a:pPr>
            <a:r>
              <a:t>Summer: Best air quality (19 μg/m³) - dispersion </a:t>
            </a:r>
          </a:p>
          <a:p>
            <a:pPr marL="188515" indent="-188515" defTabSz="784225">
              <a:spcBef>
                <a:spcPts val="900"/>
              </a:spcBef>
              <a:buSzPct val="125000"/>
              <a:buChar char="-"/>
              <a:defRPr sz="1900"/>
            </a:pPr>
            <a:r>
              <a:t>2x variation between seasons</a:t>
            </a:r>
          </a:p>
        </p:txBody>
      </p:sp>
      <p:pic>
        <p:nvPicPr>
          <p:cNvPr id="225" name="20_air_quality_correlation.png" descr="20_air_quality_correlation.png"/>
          <p:cNvPicPr>
            <a:picLocks noChangeAspect="1"/>
          </p:cNvPicPr>
          <p:nvPr/>
        </p:nvPicPr>
        <p:blipFill>
          <a:blip r:embed="rId2">
            <a:extLst/>
          </a:blip>
          <a:srcRect l="0" t="0" r="0" b="0"/>
          <a:stretch>
            <a:fillRect/>
          </a:stretch>
        </p:blipFill>
        <p:spPr>
          <a:xfrm>
            <a:off x="36880" y="2972990"/>
            <a:ext cx="10212970" cy="9548203"/>
          </a:xfrm>
          <a:prstGeom prst="rect">
            <a:avLst/>
          </a:prstGeom>
          <a:ln w="12700">
            <a:miter lim="400000"/>
          </a:ln>
        </p:spPr>
      </p:pic>
      <p:pic>
        <p:nvPicPr>
          <p:cNvPr id="226" name="21_air_quality_patterns.png" descr="21_air_quality_patterns.png"/>
          <p:cNvPicPr>
            <a:picLocks noChangeAspect="1"/>
          </p:cNvPicPr>
          <p:nvPr/>
        </p:nvPicPr>
        <p:blipFill>
          <a:blip r:embed="rId3">
            <a:extLst/>
          </a:blip>
          <a:stretch>
            <a:fillRect/>
          </a:stretch>
        </p:blipFill>
        <p:spPr>
          <a:xfrm>
            <a:off x="10499155" y="3822172"/>
            <a:ext cx="13469464" cy="4982515"/>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Dimensionality Reduction - Understanding Weather Complexity"/>
          <p:cNvSpPr txBox="1"/>
          <p:nvPr>
            <p:ph type="title"/>
          </p:nvPr>
        </p:nvSpPr>
        <p:spPr>
          <a:xfrm>
            <a:off x="1689100" y="355600"/>
            <a:ext cx="21005801" cy="1505143"/>
          </a:xfrm>
          <a:prstGeom prst="rect">
            <a:avLst/>
          </a:prstGeom>
        </p:spPr>
        <p:txBody>
          <a:bodyPr/>
          <a:lstStyle>
            <a:lvl1pPr>
              <a:defRPr sz="5600"/>
            </a:lvl1pPr>
          </a:lstStyle>
          <a:p>
            <a:pPr/>
            <a:r>
              <a:t>Dimensionality Reduction - Understanding Weather Complexity</a:t>
            </a:r>
          </a:p>
        </p:txBody>
      </p:sp>
      <p:sp>
        <p:nvSpPr>
          <p:cNvPr id="229" name="PCA Results:…"/>
          <p:cNvSpPr txBox="1"/>
          <p:nvPr>
            <p:ph type="body" sz="quarter" idx="1"/>
          </p:nvPr>
        </p:nvSpPr>
        <p:spPr>
          <a:xfrm>
            <a:off x="1150227" y="2172454"/>
            <a:ext cx="5477244" cy="10633848"/>
          </a:xfrm>
          <a:prstGeom prst="rect">
            <a:avLst/>
          </a:prstGeom>
        </p:spPr>
        <p:txBody>
          <a:bodyPr/>
          <a:lstStyle/>
          <a:p>
            <a:pPr marL="0" indent="0">
              <a:buSzTx/>
              <a:buNone/>
              <a:defRPr sz="2500"/>
            </a:pPr>
            <a:r>
              <a:t>PCA Results: </a:t>
            </a:r>
          </a:p>
          <a:p>
            <a:pPr marL="0" indent="0">
              <a:buSzTx/>
              <a:buNone/>
              <a:defRPr sz="2500"/>
            </a:pPr>
            <a:r>
              <a:t>- PC1 (29%): Moisture dimension (humidity, cloud, precipitation) </a:t>
            </a:r>
          </a:p>
          <a:p>
            <a:pPr marL="0" indent="0">
              <a:buSzTx/>
              <a:buNone/>
              <a:defRPr sz="2500"/>
            </a:pPr>
            <a:r>
              <a:t>- PC2 (17%): Air quality &amp; pressure </a:t>
            </a:r>
          </a:p>
          <a:p>
            <a:pPr marL="0" indent="0">
              <a:buSzTx/>
              <a:buNone/>
              <a:defRPr sz="2500"/>
            </a:pPr>
            <a:r>
              <a:t>- PC3-PC5 (35%): Wind, temperature, extremes </a:t>
            </a:r>
          </a:p>
          <a:p>
            <a:pPr marL="0" indent="0">
              <a:buSzTx/>
              <a:buNone/>
              <a:defRPr sz="2500"/>
            </a:pPr>
            <a:r>
              <a:t>- Total with 5 components: 81% variance explained </a:t>
            </a:r>
          </a:p>
          <a:p>
            <a:pPr marL="0" indent="0">
              <a:buSzTx/>
              <a:buNone/>
              <a:defRPr sz="2500"/>
            </a:pPr>
            <a:r>
              <a:t>Implication: Weather complexity reduces from 8 dimensions to 5 without significant information loss</a:t>
            </a:r>
          </a:p>
        </p:txBody>
      </p:sp>
      <p:pic>
        <p:nvPicPr>
          <p:cNvPr id="230" name="22_pca_analysis.png" descr="22_pca_analysis.png"/>
          <p:cNvPicPr>
            <a:picLocks noChangeAspect="1"/>
          </p:cNvPicPr>
          <p:nvPr/>
        </p:nvPicPr>
        <p:blipFill>
          <a:blip r:embed="rId2">
            <a:extLst/>
          </a:blip>
          <a:stretch>
            <a:fillRect/>
          </a:stretch>
        </p:blipFill>
        <p:spPr>
          <a:xfrm>
            <a:off x="7888690" y="1777624"/>
            <a:ext cx="15512500" cy="5735004"/>
          </a:xfrm>
          <a:prstGeom prst="rect">
            <a:avLst/>
          </a:prstGeom>
          <a:ln w="12700">
            <a:miter lim="400000"/>
          </a:ln>
        </p:spPr>
      </p:pic>
      <p:pic>
        <p:nvPicPr>
          <p:cNvPr id="231" name="23_pca_loadings.png" descr="23_pca_loadings.png"/>
          <p:cNvPicPr>
            <a:picLocks noChangeAspect="1"/>
          </p:cNvPicPr>
          <p:nvPr/>
        </p:nvPicPr>
        <p:blipFill>
          <a:blip r:embed="rId3">
            <a:extLst/>
          </a:blip>
          <a:stretch>
            <a:fillRect/>
          </a:stretch>
        </p:blipFill>
        <p:spPr>
          <a:xfrm>
            <a:off x="6919908" y="7515102"/>
            <a:ext cx="16606505" cy="6135597"/>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Global Climate Clusters - K-Means Analysis"/>
          <p:cNvSpPr txBox="1"/>
          <p:nvPr>
            <p:ph type="title"/>
          </p:nvPr>
        </p:nvSpPr>
        <p:spPr>
          <a:prstGeom prst="rect">
            <a:avLst/>
          </a:prstGeom>
        </p:spPr>
        <p:txBody>
          <a:bodyPr/>
          <a:lstStyle>
            <a:lvl1pPr defTabSz="602615">
              <a:defRPr sz="8176"/>
            </a:lvl1pPr>
          </a:lstStyle>
          <a:p>
            <a:pPr/>
            <a:r>
              <a:t>Global Climate Clusters - K-Means Analysis</a:t>
            </a:r>
          </a:p>
        </p:txBody>
      </p:sp>
      <p:sp>
        <p:nvSpPr>
          <p:cNvPr id="234" name="Four Distinct Clusters Identified:…"/>
          <p:cNvSpPr txBox="1"/>
          <p:nvPr>
            <p:ph type="body" sz="quarter" idx="1"/>
          </p:nvPr>
        </p:nvSpPr>
        <p:spPr>
          <a:xfrm>
            <a:off x="16643559" y="7925940"/>
            <a:ext cx="6568585" cy="5462369"/>
          </a:xfrm>
          <a:prstGeom prst="rect">
            <a:avLst/>
          </a:prstGeom>
        </p:spPr>
        <p:txBody>
          <a:bodyPr/>
          <a:lstStyle/>
          <a:p>
            <a:pPr marL="0" indent="0">
              <a:spcBef>
                <a:spcPts val="1000"/>
              </a:spcBef>
              <a:buSzTx/>
              <a:buNone/>
              <a:defRPr sz="2000"/>
            </a:pPr>
            <a:r>
              <a:t>Four Distinct Clusters Identified: </a:t>
            </a:r>
          </a:p>
          <a:p>
            <a:pPr marL="0" indent="0">
              <a:spcBef>
                <a:spcPts val="1000"/>
              </a:spcBef>
              <a:buSzTx/>
              <a:buNone/>
              <a:defRPr sz="2000"/>
            </a:pPr>
            <a:r>
              <a:t>1. Hot &amp; Dry (40°C avg) </a:t>
            </a:r>
          </a:p>
          <a:p>
            <a:pPr marL="0" indent="0">
              <a:spcBef>
                <a:spcPts val="1000"/>
              </a:spcBef>
              <a:buSzTx/>
              <a:buNone/>
              <a:defRPr sz="2000"/>
            </a:pPr>
            <a:r>
              <a:t>   - Desert/arid regions, high PM2.5 </a:t>
            </a:r>
          </a:p>
          <a:p>
            <a:pPr marL="0" indent="0">
              <a:spcBef>
                <a:spcPts val="1000"/>
              </a:spcBef>
              <a:buSzTx/>
              <a:buNone/>
              <a:defRPr sz="2000"/>
            </a:pPr>
            <a:r>
              <a:t>2. Temperate (22°C avg) </a:t>
            </a:r>
          </a:p>
          <a:p>
            <a:pPr marL="0" indent="0">
              <a:spcBef>
                <a:spcPts val="1000"/>
              </a:spcBef>
              <a:buSzTx/>
              <a:buNone/>
              <a:defRPr sz="2000"/>
            </a:pPr>
            <a:r>
              <a:t>   - Best air quality, moderate conditions </a:t>
            </a:r>
          </a:p>
          <a:p>
            <a:pPr marL="0" indent="0">
              <a:spcBef>
                <a:spcPts val="1000"/>
              </a:spcBef>
              <a:buSzTx/>
              <a:buNone/>
              <a:defRPr sz="2000"/>
            </a:pPr>
            <a:r>
              <a:t>3. Hot &amp; Humid (27°C avg) </a:t>
            </a:r>
          </a:p>
          <a:p>
            <a:pPr marL="0" indent="0">
              <a:spcBef>
                <a:spcPts val="1000"/>
              </a:spcBef>
              <a:buSzTx/>
              <a:buNone/>
              <a:defRPr sz="2000"/>
            </a:pPr>
            <a:r>
              <a:t>   - Tropical, high precipitation </a:t>
            </a:r>
          </a:p>
          <a:p>
            <a:pPr marL="0" indent="0">
              <a:spcBef>
                <a:spcPts val="1000"/>
              </a:spcBef>
              <a:buSzTx/>
              <a:buNone/>
              <a:defRPr sz="2000"/>
            </a:pPr>
            <a:r>
              <a:t>4. Cold (&lt;5°C avg) </a:t>
            </a:r>
          </a:p>
          <a:p>
            <a:pPr marL="0" indent="0">
              <a:spcBef>
                <a:spcPts val="1000"/>
              </a:spcBef>
              <a:buSzTx/>
              <a:buNone/>
              <a:defRPr sz="2000"/>
            </a:pPr>
            <a:r>
              <a:t>   - Polar/high altitude, variable </a:t>
            </a:r>
          </a:p>
          <a:p>
            <a:pPr marL="0" indent="0">
              <a:spcBef>
                <a:spcPts val="1000"/>
              </a:spcBef>
              <a:buSzTx/>
              <a:buNone/>
              <a:defRPr sz="2000"/>
            </a:pPr>
            <a:r>
              <a:t>Validation: Clusters align with Köppen </a:t>
            </a:r>
          </a:p>
          <a:p>
            <a:pPr marL="0" indent="0">
              <a:spcBef>
                <a:spcPts val="1000"/>
              </a:spcBef>
              <a:buSzTx/>
              <a:buNone/>
              <a:defRPr sz="2000"/>
            </a:pPr>
            <a:r>
              <a:t>climate classification ✓</a:t>
            </a:r>
          </a:p>
        </p:txBody>
      </p:sp>
      <p:pic>
        <p:nvPicPr>
          <p:cNvPr id="235" name="24_elbow_method.png" descr="24_elbow_method.png"/>
          <p:cNvPicPr>
            <a:picLocks noChangeAspect="1"/>
          </p:cNvPicPr>
          <p:nvPr/>
        </p:nvPicPr>
        <p:blipFill>
          <a:blip r:embed="rId2">
            <a:extLst/>
          </a:blip>
          <a:stretch>
            <a:fillRect/>
          </a:stretch>
        </p:blipFill>
        <p:spPr>
          <a:xfrm>
            <a:off x="16433086" y="2372943"/>
            <a:ext cx="6989531" cy="4156002"/>
          </a:xfrm>
          <a:prstGeom prst="rect">
            <a:avLst/>
          </a:prstGeom>
          <a:ln w="12700">
            <a:miter lim="400000"/>
          </a:ln>
        </p:spPr>
      </p:pic>
      <p:pic>
        <p:nvPicPr>
          <p:cNvPr id="236" name="25_cluster_analysis.png" descr="25_cluster_analysis.png"/>
          <p:cNvPicPr>
            <a:picLocks noChangeAspect="1"/>
          </p:cNvPicPr>
          <p:nvPr/>
        </p:nvPicPr>
        <p:blipFill>
          <a:blip r:embed="rId3">
            <a:extLst/>
          </a:blip>
          <a:stretch>
            <a:fillRect/>
          </a:stretch>
        </p:blipFill>
        <p:spPr>
          <a:xfrm>
            <a:off x="304935" y="2263853"/>
            <a:ext cx="15282048" cy="11282739"/>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Global Weather Clusters - Interactive Visualization"/>
          <p:cNvSpPr txBox="1"/>
          <p:nvPr>
            <p:ph type="title"/>
          </p:nvPr>
        </p:nvSpPr>
        <p:spPr>
          <a:prstGeom prst="rect">
            <a:avLst/>
          </a:prstGeom>
        </p:spPr>
        <p:txBody>
          <a:bodyPr/>
          <a:lstStyle>
            <a:lvl1pPr defTabSz="520065">
              <a:defRPr sz="7056"/>
            </a:lvl1pPr>
          </a:lstStyle>
          <a:p>
            <a:pPr/>
            <a:r>
              <a:t>Global Weather Clusters - Interactive Visualization</a:t>
            </a:r>
          </a:p>
        </p:txBody>
      </p:sp>
      <p:sp>
        <p:nvSpPr>
          <p:cNvPr id="239" name="Features:…"/>
          <p:cNvSpPr txBox="1"/>
          <p:nvPr>
            <p:ph type="body" sz="half" idx="1"/>
          </p:nvPr>
        </p:nvSpPr>
        <p:spPr>
          <a:xfrm>
            <a:off x="1689100" y="3149600"/>
            <a:ext cx="7911381" cy="9296400"/>
          </a:xfrm>
          <a:prstGeom prst="rect">
            <a:avLst/>
          </a:prstGeom>
        </p:spPr>
        <p:txBody>
          <a:bodyPr/>
          <a:lstStyle/>
          <a:p>
            <a:pPr marL="0" indent="0">
              <a:spcBef>
                <a:spcPts val="3000"/>
              </a:spcBef>
              <a:buSzTx/>
              <a:buNone/>
              <a:defRPr sz="3500"/>
            </a:pPr>
            <a:r>
              <a:t>Features: </a:t>
            </a:r>
          </a:p>
          <a:p>
            <a:pPr marL="0" indent="0">
              <a:spcBef>
                <a:spcPts val="3000"/>
              </a:spcBef>
              <a:buSzTx/>
              <a:buNone/>
              <a:defRPr sz="3500"/>
            </a:pPr>
            <a:r>
              <a:t>- Hover for location details </a:t>
            </a:r>
          </a:p>
          <a:p>
            <a:pPr marL="0" indent="0">
              <a:spcBef>
                <a:spcPts val="3000"/>
              </a:spcBef>
              <a:buSzTx/>
              <a:buNone/>
              <a:defRPr sz="3500"/>
            </a:pPr>
            <a:r>
              <a:t>- Color-coded by cluster </a:t>
            </a:r>
          </a:p>
          <a:p>
            <a:pPr marL="0" indent="0">
              <a:spcBef>
                <a:spcPts val="3000"/>
              </a:spcBef>
              <a:buSzTx/>
              <a:buNone/>
              <a:defRPr sz="3500"/>
            </a:pPr>
            <a:r>
              <a:t>- Size = Air quality (PM2.5) </a:t>
            </a:r>
          </a:p>
          <a:p>
            <a:pPr marL="0" indent="0">
              <a:spcBef>
                <a:spcPts val="3000"/>
              </a:spcBef>
              <a:buSzTx/>
              <a:buNone/>
              <a:defRPr sz="3500"/>
            </a:pPr>
            <a:r>
              <a:t>- Zoom and pan enabled </a:t>
            </a:r>
          </a:p>
          <a:p>
            <a:pPr marL="0" indent="0">
              <a:lnSpc>
                <a:spcPct val="40000"/>
              </a:lnSpc>
              <a:spcBef>
                <a:spcPts val="3000"/>
              </a:spcBef>
              <a:buSzTx/>
              <a:buNone/>
              <a:defRPr sz="3500"/>
            </a:pPr>
            <a:r>
              <a:t>📂 Full interactive map available in: </a:t>
            </a:r>
          </a:p>
          <a:p>
            <a:pPr marL="0" indent="0">
              <a:spcBef>
                <a:spcPts val="3000"/>
              </a:spcBef>
              <a:buSzTx/>
              <a:buNone/>
              <a:defRPr sz="3500"/>
            </a:pPr>
            <a:r>
              <a:t>visualizations/26_interactive_map.html </a:t>
            </a:r>
          </a:p>
          <a:p>
            <a:pPr marL="0" indent="0">
              <a:spcBef>
                <a:spcPts val="3000"/>
              </a:spcBef>
              <a:buSzTx/>
              <a:buNone/>
              <a:defRPr sz="3500"/>
            </a:pPr>
            <a:r>
              <a:t>Insight: Clear geographic clustering of similar weather patterns globally</a:t>
            </a:r>
          </a:p>
        </p:txBody>
      </p:sp>
      <p:pic>
        <p:nvPicPr>
          <p:cNvPr id="240" name="Screenshot 2025-11-08 at 3.57.08 AM.png" descr="Screenshot 2025-11-08 at 3.57.08 AM.png"/>
          <p:cNvPicPr>
            <a:picLocks noChangeAspect="1"/>
          </p:cNvPicPr>
          <p:nvPr/>
        </p:nvPicPr>
        <p:blipFill>
          <a:blip r:embed="rId2">
            <a:extLst/>
          </a:blip>
          <a:stretch>
            <a:fillRect/>
          </a:stretch>
        </p:blipFill>
        <p:spPr>
          <a:xfrm>
            <a:off x="10794228" y="3738190"/>
            <a:ext cx="12284690" cy="727939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Major Insights"/>
          <p:cNvSpPr txBox="1"/>
          <p:nvPr>
            <p:ph type="title"/>
          </p:nvPr>
        </p:nvSpPr>
        <p:spPr>
          <a:prstGeom prst="rect">
            <a:avLst/>
          </a:prstGeom>
        </p:spPr>
        <p:txBody>
          <a:bodyPr/>
          <a:lstStyle/>
          <a:p>
            <a:pPr/>
            <a:r>
              <a:t>Major Insights</a:t>
            </a:r>
          </a:p>
        </p:txBody>
      </p:sp>
      <p:sp>
        <p:nvSpPr>
          <p:cNvPr id="243" name="Temperature…"/>
          <p:cNvSpPr txBox="1"/>
          <p:nvPr>
            <p:ph type="body" sz="quarter" idx="1"/>
          </p:nvPr>
        </p:nvSpPr>
        <p:spPr>
          <a:xfrm>
            <a:off x="1689099" y="3149600"/>
            <a:ext cx="6231965" cy="9296400"/>
          </a:xfrm>
          <a:prstGeom prst="rect">
            <a:avLst/>
          </a:prstGeom>
          <a:ln w="9525">
            <a:round/>
          </a:ln>
        </p:spPr>
        <p:txBody>
          <a:bodyPr/>
          <a:lstStyle/>
          <a:p>
            <a:pPr marL="0" indent="0" defTabSz="685165">
              <a:spcBef>
                <a:spcPts val="4800"/>
              </a:spcBef>
              <a:buSzTx/>
              <a:buNone/>
              <a:defRPr sz="3984"/>
            </a:pPr>
            <a:r>
              <a:t>Temperature </a:t>
            </a:r>
          </a:p>
          <a:p>
            <a:pPr marL="0" indent="0" defTabSz="685165">
              <a:spcBef>
                <a:spcPts val="4800"/>
              </a:spcBef>
              <a:buSzTx/>
              <a:buNone/>
              <a:defRPr sz="3984"/>
            </a:pPr>
            <a:r>
              <a:t>🌡️ Global average: 22.7°C </a:t>
            </a:r>
          </a:p>
          <a:p>
            <a:pPr marL="0" indent="0" defTabSz="685165">
              <a:spcBef>
                <a:spcPts val="4800"/>
              </a:spcBef>
              <a:buSzTx/>
              <a:buNone/>
              <a:defRPr sz="3984"/>
            </a:pPr>
            <a:r>
              <a:t>📊 Range: -27°C to 48°C </a:t>
            </a:r>
          </a:p>
          <a:p>
            <a:pPr marL="0" indent="0" defTabSz="685165">
              <a:spcBef>
                <a:spcPts val="4800"/>
              </a:spcBef>
              <a:buSzTx/>
              <a:buNone/>
              <a:defRPr sz="3984"/>
            </a:pPr>
            <a:r>
              <a:t>🌍 Polar regions: 3x more variability than tropical</a:t>
            </a:r>
          </a:p>
          <a:p>
            <a:pPr marL="0" indent="0" defTabSz="685165">
              <a:spcBef>
                <a:spcPts val="4800"/>
              </a:spcBef>
              <a:buSzTx/>
              <a:buNone/>
              <a:defRPr sz="3984"/>
            </a:pPr>
            <a:r>
              <a:t>🔄 Clear seasonal patterns across all zones </a:t>
            </a:r>
          </a:p>
          <a:p>
            <a:pPr marL="0" indent="0" defTabSz="685165">
              <a:spcBef>
                <a:spcPts val="4800"/>
              </a:spcBef>
              <a:buSzTx/>
              <a:buNone/>
              <a:defRPr sz="3984"/>
            </a:pPr>
            <a:r>
              <a:t>⚖️ Hemisphere-dependent (opposite seasons)</a:t>
            </a:r>
          </a:p>
        </p:txBody>
      </p:sp>
      <p:grpSp>
        <p:nvGrpSpPr>
          <p:cNvPr id="246" name="Weather Patterns…"/>
          <p:cNvGrpSpPr/>
          <p:nvPr/>
        </p:nvGrpSpPr>
        <p:grpSpPr>
          <a:xfrm>
            <a:off x="9022136" y="3095718"/>
            <a:ext cx="6339728" cy="9404164"/>
            <a:chOff x="0" y="0"/>
            <a:chExt cx="6339726" cy="9404163"/>
          </a:xfrm>
        </p:grpSpPr>
        <p:sp>
          <p:nvSpPr>
            <p:cNvPr id="245" name="Weather Patterns…"/>
            <p:cNvSpPr txBox="1"/>
            <p:nvPr/>
          </p:nvSpPr>
          <p:spPr>
            <a:xfrm>
              <a:off x="53881" y="53881"/>
              <a:ext cx="6231965" cy="9296401"/>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p>
              <a:pPr defTabSz="668655">
                <a:spcBef>
                  <a:spcPts val="4700"/>
                </a:spcBef>
                <a:defRPr sz="3888"/>
              </a:pPr>
              <a:r>
                <a:t>Weather Patterns </a:t>
              </a:r>
            </a:p>
            <a:p>
              <a:pPr defTabSz="668655">
                <a:spcBef>
                  <a:spcPts val="4700"/>
                </a:spcBef>
                <a:defRPr sz="3888"/>
              </a:pPr>
              <a:r>
                <a:t>☁️ Cloudy most common (42.3%) </a:t>
              </a:r>
            </a:p>
            <a:p>
              <a:pPr defTabSz="668655">
                <a:spcBef>
                  <a:spcPts val="4700"/>
                </a:spcBef>
                <a:defRPr sz="3888"/>
              </a:pPr>
              <a:r>
                <a:t>☀️ Clear second (35.2%) </a:t>
              </a:r>
            </a:p>
            <a:p>
              <a:pPr defTabSz="668655">
                <a:spcBef>
                  <a:spcPts val="4700"/>
                </a:spcBef>
                <a:defRPr sz="3888"/>
              </a:pPr>
              <a:r>
                <a:t>🌧️ Precipitation in 40% of observations</a:t>
              </a:r>
            </a:p>
            <a:p>
              <a:pPr marL="514350" indent="-514350" defTabSz="668655">
                <a:spcBef>
                  <a:spcPts val="4700"/>
                </a:spcBef>
                <a:buSzPct val="125000"/>
                <a:buChar char="❄️"/>
                <a:defRPr sz="3888"/>
              </a:pPr>
              <a:r>
                <a:t>Snow/storms rare (&lt;1%) </a:t>
              </a:r>
            </a:p>
            <a:p>
              <a:pPr defTabSz="668655">
                <a:spcBef>
                  <a:spcPts val="4700"/>
                </a:spcBef>
                <a:defRPr sz="3888"/>
              </a:pPr>
              <a:r>
                <a:t>🌀 Extreme events cluster geographically</a:t>
              </a:r>
            </a:p>
          </p:txBody>
        </p:sp>
        <p:pic>
          <p:nvPicPr>
            <p:cNvPr id="244" name="Weather Patterns… Weather Patterns ☁️ Cloudy most common (42.3%) ☀️ Clear second (35.2%) 🌧️ Precipitation in 40% of observationsSnow/storms rare (&lt;1%) 🌀 Extreme events cluster geographically" descr="Weather Patterns… Weather Patterns ☁️ Cloudy most common (42.3%) ☀️ Clear second (35.2%) 🌧️ Precipitation in 40% of observationsSnow/storms rare (&lt;1%) 🌀 Extreme events cluster geographically"/>
            <p:cNvPicPr>
              <a:picLocks noChangeAspect="0"/>
            </p:cNvPicPr>
            <p:nvPr/>
          </p:nvPicPr>
          <p:blipFill>
            <a:blip r:embed="rId2">
              <a:extLst/>
            </a:blip>
            <a:stretch>
              <a:fillRect/>
            </a:stretch>
          </p:blipFill>
          <p:spPr>
            <a:xfrm>
              <a:off x="-1" y="-1"/>
              <a:ext cx="6339728" cy="9404165"/>
            </a:xfrm>
            <a:prstGeom prst="rect">
              <a:avLst/>
            </a:prstGeom>
            <a:effectLst/>
          </p:spPr>
        </p:pic>
      </p:grpSp>
      <p:grpSp>
        <p:nvGrpSpPr>
          <p:cNvPr id="249" name="Climate Zones…"/>
          <p:cNvGrpSpPr/>
          <p:nvPr/>
        </p:nvGrpSpPr>
        <p:grpSpPr>
          <a:xfrm>
            <a:off x="16409054" y="3095718"/>
            <a:ext cx="6339728" cy="9404164"/>
            <a:chOff x="0" y="0"/>
            <a:chExt cx="6339726" cy="9404163"/>
          </a:xfrm>
        </p:grpSpPr>
        <p:sp>
          <p:nvSpPr>
            <p:cNvPr id="248" name="Climate Zones…"/>
            <p:cNvSpPr txBox="1"/>
            <p:nvPr/>
          </p:nvSpPr>
          <p:spPr>
            <a:xfrm>
              <a:off x="53881" y="53881"/>
              <a:ext cx="6231965" cy="9296401"/>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p>
              <a:pPr defTabSz="759459">
                <a:spcBef>
                  <a:spcPts val="5400"/>
                </a:spcBef>
                <a:defRPr sz="4416"/>
              </a:pPr>
              <a:r>
                <a:t>Climate Zones </a:t>
              </a:r>
            </a:p>
            <a:p>
              <a:pPr defTabSz="759459">
                <a:spcBef>
                  <a:spcPts val="5400"/>
                </a:spcBef>
                <a:defRPr sz="4416"/>
              </a:pPr>
              <a:r>
                <a:t>🌴 Tropical: Stable, high humidity, frequent rain </a:t>
              </a:r>
            </a:p>
            <a:p>
              <a:pPr defTabSz="759459">
                <a:spcBef>
                  <a:spcPts val="5400"/>
                </a:spcBef>
                <a:defRPr sz="4416"/>
              </a:pPr>
              <a:r>
                <a:t>🏜️ Subtropical: Extreme heat, high pollution </a:t>
              </a:r>
            </a:p>
            <a:p>
              <a:pPr defTabSz="759459">
                <a:spcBef>
                  <a:spcPts val="5400"/>
                </a:spcBef>
                <a:defRPr sz="4416"/>
              </a:pPr>
              <a:r>
                <a:t>🌳 Temperate: Best overall conditions </a:t>
              </a:r>
            </a:p>
            <a:p>
              <a:pPr defTabSz="759459">
                <a:spcBef>
                  <a:spcPts val="5400"/>
                </a:spcBef>
                <a:defRPr sz="4416"/>
              </a:pPr>
              <a:r>
                <a:t>🏔️ Polar: Highest variability</a:t>
              </a:r>
            </a:p>
          </p:txBody>
        </p:sp>
        <p:pic>
          <p:nvPicPr>
            <p:cNvPr id="247" name="Climate Zones… Climate Zones 🌴 Tropical: Stable, high humidity, frequent rain 🏜️ Subtropical: Extreme heat, high pollution 🌳 Temperate: Best overall conditions 🏔️ Polar: Highest variability" descr="Climate Zones… Climate Zones 🌴 Tropical: Stable, high humidity, frequent rain 🏜️ Subtropical: Extreme heat, high pollution 🌳 Temperate: Best overall conditions 🏔️ Polar: Highest variability"/>
            <p:cNvPicPr>
              <a:picLocks noChangeAspect="0"/>
            </p:cNvPicPr>
            <p:nvPr/>
          </p:nvPicPr>
          <p:blipFill>
            <a:blip r:embed="rId2">
              <a:extLst/>
            </a:blip>
            <a:stretch>
              <a:fillRect/>
            </a:stretch>
          </p:blipFill>
          <p:spPr>
            <a:xfrm>
              <a:off x="-1" y="-1"/>
              <a:ext cx="6339728" cy="9404165"/>
            </a:xfrm>
            <a:prstGeom prst="rect">
              <a:avLst/>
            </a:prstGeom>
            <a:effectLst/>
          </p:spPr>
        </p:pic>
      </p:gr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Major Insights"/>
          <p:cNvSpPr txBox="1"/>
          <p:nvPr>
            <p:ph type="title"/>
          </p:nvPr>
        </p:nvSpPr>
        <p:spPr>
          <a:prstGeom prst="rect">
            <a:avLst/>
          </a:prstGeom>
        </p:spPr>
        <p:txBody>
          <a:bodyPr/>
          <a:lstStyle/>
          <a:p>
            <a:pPr/>
            <a:r>
              <a:t>Major Insights</a:t>
            </a:r>
          </a:p>
        </p:txBody>
      </p:sp>
      <p:sp>
        <p:nvSpPr>
          <p:cNvPr id="252" name="Air Quality…"/>
          <p:cNvSpPr txBox="1"/>
          <p:nvPr>
            <p:ph type="body" sz="half" idx="1"/>
          </p:nvPr>
        </p:nvSpPr>
        <p:spPr>
          <a:xfrm>
            <a:off x="2250425" y="3149600"/>
            <a:ext cx="8886950" cy="9296400"/>
          </a:xfrm>
          <a:prstGeom prst="rect">
            <a:avLst/>
          </a:prstGeom>
          <a:ln w="9525">
            <a:round/>
          </a:ln>
        </p:spPr>
        <p:txBody>
          <a:bodyPr/>
          <a:lstStyle/>
          <a:p>
            <a:pPr marL="0" indent="0" defTabSz="602615">
              <a:spcBef>
                <a:spcPts val="4300"/>
              </a:spcBef>
              <a:buSzTx/>
              <a:buNone/>
              <a:defRPr sz="3504"/>
            </a:pPr>
            <a:r>
              <a:t>Air Quality </a:t>
            </a:r>
          </a:p>
          <a:p>
            <a:pPr marL="0" indent="0" defTabSz="602615">
              <a:spcBef>
                <a:spcPts val="4300"/>
              </a:spcBef>
              <a:buSzTx/>
              <a:buNone/>
              <a:defRPr sz="3504"/>
            </a:pPr>
            <a:r>
              <a:t>🌿 51.8% locations: Good AQI </a:t>
            </a:r>
          </a:p>
          <a:p>
            <a:pPr marL="0" indent="0" defTabSz="602615">
              <a:spcBef>
                <a:spcPts val="4300"/>
              </a:spcBef>
              <a:buSzTx/>
              <a:buNone/>
              <a:defRPr sz="3504"/>
            </a:pPr>
            <a:r>
              <a:t>⚠️ 8.6% locations: Unhealthy </a:t>
            </a:r>
          </a:p>
          <a:p>
            <a:pPr marL="0" indent="0" defTabSz="602615">
              <a:spcBef>
                <a:spcPts val="4300"/>
              </a:spcBef>
              <a:buSzTx/>
              <a:buNone/>
              <a:defRPr sz="3504"/>
            </a:pPr>
            <a:r>
              <a:t>📈 Winter 2x worse than summer </a:t>
            </a:r>
          </a:p>
          <a:p>
            <a:pPr marL="0" indent="0" defTabSz="602615">
              <a:spcBef>
                <a:spcPts val="4300"/>
              </a:spcBef>
              <a:buSzTx/>
              <a:buNone/>
              <a:defRPr sz="3504"/>
            </a:pPr>
            <a:r>
              <a:t>🏭 Indonesia worst (100 μg/m³) </a:t>
            </a:r>
          </a:p>
          <a:p>
            <a:pPr marL="0" indent="0" defTabSz="602615">
              <a:spcBef>
                <a:spcPts val="4300"/>
              </a:spcBef>
              <a:buSzTx/>
              <a:buNone/>
              <a:defRPr sz="3504"/>
            </a:pPr>
            <a:r>
              <a:t>🏝️ Islands best (&lt;10 μg/m³) </a:t>
            </a:r>
          </a:p>
          <a:p>
            <a:pPr marL="0" indent="0" defTabSz="602615">
              <a:spcBef>
                <a:spcPts val="4300"/>
              </a:spcBef>
              <a:buSzTx/>
              <a:buNone/>
              <a:defRPr sz="3504"/>
            </a:pPr>
            <a:r>
              <a:t>🔗 PM2.5 strongly linked to NO₂ (r=0.52, shared sources) </a:t>
            </a:r>
          </a:p>
          <a:p>
            <a:pPr marL="0" indent="0" defTabSz="602615">
              <a:spcBef>
                <a:spcPts val="4300"/>
              </a:spcBef>
              <a:buSzTx/>
              <a:buNone/>
              <a:defRPr sz="3504"/>
            </a:pPr>
            <a:r>
              <a:t>💧 Humidity helps clear air (r=-0.19)</a:t>
            </a:r>
          </a:p>
        </p:txBody>
      </p:sp>
      <p:grpSp>
        <p:nvGrpSpPr>
          <p:cNvPr id="255" name="Model Performance…"/>
          <p:cNvGrpSpPr/>
          <p:nvPr/>
        </p:nvGrpSpPr>
        <p:grpSpPr>
          <a:xfrm>
            <a:off x="13011190" y="3044918"/>
            <a:ext cx="8994713" cy="9404164"/>
            <a:chOff x="0" y="0"/>
            <a:chExt cx="8994711" cy="9404163"/>
          </a:xfrm>
        </p:grpSpPr>
        <p:sp>
          <p:nvSpPr>
            <p:cNvPr id="254" name="Model Performance…"/>
            <p:cNvSpPr txBox="1"/>
            <p:nvPr/>
          </p:nvSpPr>
          <p:spPr>
            <a:xfrm>
              <a:off x="53881" y="53881"/>
              <a:ext cx="8886949" cy="9296401"/>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p>
              <a:pPr defTabSz="676909">
                <a:spcBef>
                  <a:spcPts val="4800"/>
                </a:spcBef>
                <a:defRPr sz="3936"/>
              </a:pPr>
              <a:r>
                <a:t>Model Performance </a:t>
              </a:r>
            </a:p>
            <a:p>
              <a:pPr defTabSz="676909">
                <a:spcBef>
                  <a:spcPts val="4800"/>
                </a:spcBef>
                <a:defRPr sz="3936"/>
              </a:pPr>
              <a:r>
                <a:t>🏆 LightGBM best: 92.3% R² </a:t>
              </a:r>
            </a:p>
            <a:p>
              <a:pPr defTabSz="676909">
                <a:spcBef>
                  <a:spcPts val="4800"/>
                </a:spcBef>
                <a:defRPr sz="3936"/>
              </a:pPr>
              <a:r>
                <a:t>📏 Average error: ~1°C </a:t>
              </a:r>
            </a:p>
            <a:p>
              <a:pPr defTabSz="676909">
                <a:spcBef>
                  <a:spcPts val="4800"/>
                </a:spcBef>
                <a:defRPr sz="3936"/>
              </a:pPr>
              <a:r>
                <a:t>📊 Ensemble = Robustness </a:t>
              </a:r>
            </a:p>
            <a:p>
              <a:pPr defTabSz="676909">
                <a:spcBef>
                  <a:spcPts val="4800"/>
                </a:spcBef>
                <a:defRPr sz="3936"/>
              </a:pPr>
              <a:r>
                <a:t>❌ ARIMA failed: Complex seasonality </a:t>
              </a:r>
            </a:p>
            <a:p>
              <a:pPr defTabSz="676909">
                <a:spcBef>
                  <a:spcPts val="4800"/>
                </a:spcBef>
                <a:defRPr sz="3936"/>
              </a:pPr>
              <a:r>
                <a:t>✅ ML won: Lag features + multivariate </a:t>
              </a:r>
            </a:p>
            <a:p>
              <a:pPr defTabSz="676909">
                <a:spcBef>
                  <a:spcPts val="4800"/>
                </a:spcBef>
                <a:defRPr sz="3936"/>
              </a:pPr>
              <a:r>
                <a:t>🎯 98% importance from just 2 features</a:t>
              </a:r>
            </a:p>
          </p:txBody>
        </p:sp>
        <p:pic>
          <p:nvPicPr>
            <p:cNvPr id="253" name="Model Performance… Model Performance 🏆 LightGBM best: 92.3% R² 📏 Average error: ~1°C 📊 Ensemble = Robustness ❌ ARIMA failed: Complex seasonality ✅ ML won: Lag features + multivariate 🎯 98% importance from just 2 features" descr="Model Performance… Model Performance 🏆 LightGBM best: 92.3% R² 📏 Average error: ~1°C 📊 Ensemble = Robustness ❌ ARIMA failed: Complex seasonality ✅ ML won: Lag features + multivariate 🎯 98% importance from just 2 features"/>
            <p:cNvPicPr>
              <a:picLocks noChangeAspect="0"/>
            </p:cNvPicPr>
            <p:nvPr/>
          </p:nvPicPr>
          <p:blipFill>
            <a:blip r:embed="rId2">
              <a:extLst/>
            </a:blip>
            <a:stretch>
              <a:fillRect/>
            </a:stretch>
          </p:blipFill>
          <p:spPr>
            <a:xfrm>
              <a:off x="-1" y="-1"/>
              <a:ext cx="8994713" cy="9404165"/>
            </a:xfrm>
            <a:prstGeom prst="rect">
              <a:avLst/>
            </a:prstGeom>
            <a:effectLst/>
          </p:spPr>
        </p:pic>
      </p:gr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Practical Applications &amp; Impact"/>
          <p:cNvSpPr txBox="1"/>
          <p:nvPr>
            <p:ph type="title"/>
          </p:nvPr>
        </p:nvSpPr>
        <p:spPr>
          <a:prstGeom prst="rect">
            <a:avLst/>
          </a:prstGeom>
        </p:spPr>
        <p:txBody>
          <a:bodyPr/>
          <a:lstStyle/>
          <a:p>
            <a:pPr/>
            <a:r>
              <a:t>Practical Applications &amp; Impact</a:t>
            </a:r>
          </a:p>
        </p:txBody>
      </p:sp>
      <p:sp>
        <p:nvSpPr>
          <p:cNvPr id="258" name="🌾 Agriculture…"/>
          <p:cNvSpPr txBox="1"/>
          <p:nvPr>
            <p:ph type="body" sz="quarter" idx="1"/>
          </p:nvPr>
        </p:nvSpPr>
        <p:spPr>
          <a:xfrm>
            <a:off x="1689099" y="3149600"/>
            <a:ext cx="6167325" cy="4344014"/>
          </a:xfrm>
          <a:prstGeom prst="rect">
            <a:avLst/>
          </a:prstGeom>
          <a:ln w="9525">
            <a:round/>
          </a:ln>
        </p:spPr>
        <p:txBody>
          <a:bodyPr/>
          <a:lstStyle/>
          <a:p>
            <a:pPr marL="0" indent="0">
              <a:buSzTx/>
              <a:buNone/>
              <a:defRPr sz="2500"/>
            </a:pPr>
            <a:r>
              <a:t>🌾 Agriculture</a:t>
            </a:r>
          </a:p>
          <a:p>
            <a:pPr marL="0" indent="0">
              <a:buSzTx/>
              <a:buNone/>
              <a:defRPr sz="2500"/>
            </a:pPr>
            <a:r>
              <a:t>Optimize planting schedules</a:t>
            </a:r>
          </a:p>
          <a:p>
            <a:pPr marL="0" indent="0">
              <a:buSzTx/>
              <a:buNone/>
              <a:defRPr sz="2500"/>
            </a:pPr>
            <a:r>
              <a:t>Irrigation plans based on forecasts</a:t>
            </a:r>
          </a:p>
        </p:txBody>
      </p:sp>
      <p:grpSp>
        <p:nvGrpSpPr>
          <p:cNvPr id="261" name="✈️ Tourism…"/>
          <p:cNvGrpSpPr/>
          <p:nvPr/>
        </p:nvGrpSpPr>
        <p:grpSpPr>
          <a:xfrm>
            <a:off x="9054456" y="3095718"/>
            <a:ext cx="6275088" cy="4451778"/>
            <a:chOff x="0" y="0"/>
            <a:chExt cx="6275086" cy="4451777"/>
          </a:xfrm>
        </p:grpSpPr>
        <p:sp>
          <p:nvSpPr>
            <p:cNvPr id="260" name="✈️ Tourism…"/>
            <p:cNvSpPr txBox="1"/>
            <p:nvPr/>
          </p:nvSpPr>
          <p:spPr>
            <a:xfrm>
              <a:off x="53881" y="53881"/>
              <a:ext cx="6167325" cy="4344015"/>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p>
              <a:pPr>
                <a:defRPr sz="2500"/>
              </a:pPr>
              <a:r>
                <a:t>✈️ Tourism</a:t>
              </a:r>
            </a:p>
            <a:p>
              <a:pPr>
                <a:defRPr sz="2500"/>
              </a:pPr>
              <a:r>
                <a:t>Climate cluster recommendations</a:t>
              </a:r>
            </a:p>
            <a:p>
              <a:pPr>
                <a:defRPr sz="2500"/>
              </a:pPr>
              <a:r>
                <a:t>Seasonal pricing strategies</a:t>
              </a:r>
            </a:p>
          </p:txBody>
        </p:sp>
        <p:pic>
          <p:nvPicPr>
            <p:cNvPr id="259" name="✈️ Tourism… ✈️ TourismClimate cluster recommendationsSeasonal pricing strategies" descr="✈️ Tourism… ✈️ TourismClimate cluster recommendationsSeasonal pricing strategies"/>
            <p:cNvPicPr>
              <a:picLocks noChangeAspect="0"/>
            </p:cNvPicPr>
            <p:nvPr/>
          </p:nvPicPr>
          <p:blipFill>
            <a:blip r:embed="rId2">
              <a:extLst/>
            </a:blip>
            <a:stretch>
              <a:fillRect/>
            </a:stretch>
          </p:blipFill>
          <p:spPr>
            <a:xfrm>
              <a:off x="-1" y="-1"/>
              <a:ext cx="6275088" cy="4451779"/>
            </a:xfrm>
            <a:prstGeom prst="rect">
              <a:avLst/>
            </a:prstGeom>
            <a:effectLst/>
          </p:spPr>
        </p:pic>
      </p:grpSp>
      <p:grpSp>
        <p:nvGrpSpPr>
          <p:cNvPr id="264" name="⚡ Energy…"/>
          <p:cNvGrpSpPr/>
          <p:nvPr/>
        </p:nvGrpSpPr>
        <p:grpSpPr>
          <a:xfrm>
            <a:off x="16473694" y="3095718"/>
            <a:ext cx="6275088" cy="4451778"/>
            <a:chOff x="0" y="0"/>
            <a:chExt cx="6275086" cy="4451777"/>
          </a:xfrm>
        </p:grpSpPr>
        <p:sp>
          <p:nvSpPr>
            <p:cNvPr id="263" name="⚡ Energy…"/>
            <p:cNvSpPr txBox="1"/>
            <p:nvPr/>
          </p:nvSpPr>
          <p:spPr>
            <a:xfrm>
              <a:off x="53881" y="53881"/>
              <a:ext cx="6167325" cy="4344015"/>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p>
              <a:pPr>
                <a:defRPr sz="2500"/>
              </a:pPr>
              <a:r>
                <a:t>⚡ Energy</a:t>
              </a:r>
            </a:p>
            <a:p>
              <a:pPr>
                <a:defRPr sz="2500"/>
              </a:pPr>
              <a:r>
                <a:t>Forecast demand (heating / cooling)</a:t>
              </a:r>
            </a:p>
            <a:p>
              <a:pPr>
                <a:defRPr sz="2500"/>
              </a:pPr>
              <a:r>
                <a:t>Grid optimization &amp; load balancing</a:t>
              </a:r>
            </a:p>
          </p:txBody>
        </p:sp>
        <p:pic>
          <p:nvPicPr>
            <p:cNvPr id="262" name="⚡ Energy… ⚡ EnergyForecast demand (heating / cooling)Grid optimization &amp; load balancing" descr="⚡ Energy… ⚡ EnergyForecast demand (heating / cooling)Grid optimization &amp; load balancing"/>
            <p:cNvPicPr>
              <a:picLocks noChangeAspect="0"/>
            </p:cNvPicPr>
            <p:nvPr/>
          </p:nvPicPr>
          <p:blipFill>
            <a:blip r:embed="rId2">
              <a:extLst/>
            </a:blip>
            <a:stretch>
              <a:fillRect/>
            </a:stretch>
          </p:blipFill>
          <p:spPr>
            <a:xfrm>
              <a:off x="-1" y="-1"/>
              <a:ext cx="6275088" cy="4451779"/>
            </a:xfrm>
            <a:prstGeom prst="rect">
              <a:avLst/>
            </a:prstGeom>
            <a:effectLst/>
          </p:spPr>
        </p:pic>
      </p:grpSp>
      <p:grpSp>
        <p:nvGrpSpPr>
          <p:cNvPr id="267" name="🏙️ Urban Planning…"/>
          <p:cNvGrpSpPr/>
          <p:nvPr/>
        </p:nvGrpSpPr>
        <p:grpSpPr>
          <a:xfrm>
            <a:off x="9054456" y="8252199"/>
            <a:ext cx="6275088" cy="4451778"/>
            <a:chOff x="0" y="0"/>
            <a:chExt cx="6275086" cy="4451777"/>
          </a:xfrm>
        </p:grpSpPr>
        <p:sp>
          <p:nvSpPr>
            <p:cNvPr id="266" name="🏙️ Urban Planning…"/>
            <p:cNvSpPr txBox="1"/>
            <p:nvPr/>
          </p:nvSpPr>
          <p:spPr>
            <a:xfrm>
              <a:off x="53881" y="53881"/>
              <a:ext cx="6167325" cy="4344015"/>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p>
              <a:pPr>
                <a:defRPr sz="2500"/>
              </a:pPr>
              <a:r>
                <a:t>🏙️ Urban Planning</a:t>
              </a:r>
            </a:p>
            <a:p>
              <a:pPr>
                <a:defRPr sz="2500"/>
              </a:pPr>
              <a:r>
                <a:t>Climate-resilient infrastructure</a:t>
              </a:r>
            </a:p>
            <a:p>
              <a:pPr>
                <a:defRPr sz="2500"/>
              </a:pPr>
              <a:r>
                <a:t>Design for local extremes</a:t>
              </a:r>
            </a:p>
          </p:txBody>
        </p:sp>
        <p:pic>
          <p:nvPicPr>
            <p:cNvPr id="265" name="🏙️ Urban Planning… 🏙️ Urban PlanningClimate-resilient infrastructureDesign for local extremes" descr="🏙️ Urban Planning… 🏙️ Urban PlanningClimate-resilient infrastructureDesign for local extremes"/>
            <p:cNvPicPr>
              <a:picLocks noChangeAspect="0"/>
            </p:cNvPicPr>
            <p:nvPr/>
          </p:nvPicPr>
          <p:blipFill>
            <a:blip r:embed="rId2">
              <a:extLst/>
            </a:blip>
            <a:stretch>
              <a:fillRect/>
            </a:stretch>
          </p:blipFill>
          <p:spPr>
            <a:xfrm>
              <a:off x="-1" y="-1"/>
              <a:ext cx="6275088" cy="4451779"/>
            </a:xfrm>
            <a:prstGeom prst="rect">
              <a:avLst/>
            </a:prstGeom>
            <a:effectLst/>
          </p:spPr>
        </p:pic>
      </p:grpSp>
      <p:grpSp>
        <p:nvGrpSpPr>
          <p:cNvPr id="270" name="📦 Supply Chain…"/>
          <p:cNvGrpSpPr/>
          <p:nvPr/>
        </p:nvGrpSpPr>
        <p:grpSpPr>
          <a:xfrm>
            <a:off x="16473694" y="8252199"/>
            <a:ext cx="6275088" cy="4451778"/>
            <a:chOff x="0" y="0"/>
            <a:chExt cx="6275086" cy="4451777"/>
          </a:xfrm>
        </p:grpSpPr>
        <p:sp>
          <p:nvSpPr>
            <p:cNvPr id="269" name="📦 Supply Chain…"/>
            <p:cNvSpPr txBox="1"/>
            <p:nvPr/>
          </p:nvSpPr>
          <p:spPr>
            <a:xfrm>
              <a:off x="53881" y="53881"/>
              <a:ext cx="6167325" cy="4344015"/>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p>
              <a:pPr>
                <a:defRPr sz="2500"/>
              </a:pPr>
              <a:r>
                <a:t>📦 Supply Chain</a:t>
              </a:r>
            </a:p>
            <a:p>
              <a:pPr>
                <a:defRPr sz="2500"/>
              </a:pPr>
              <a:r>
                <a:t>Weather-aware routing</a:t>
              </a:r>
            </a:p>
            <a:p>
              <a:pPr>
                <a:defRPr sz="2500"/>
              </a:pPr>
              <a:r>
                <a:t>Reduce delays &amp; disruptions</a:t>
              </a:r>
            </a:p>
          </p:txBody>
        </p:sp>
        <p:pic>
          <p:nvPicPr>
            <p:cNvPr id="268" name="📦 Supply Chain… 📦 Supply ChainWeather-aware routingReduce delays &amp; disruptions" descr="📦 Supply Chain… 📦 Supply ChainWeather-aware routingReduce delays &amp; disruptions"/>
            <p:cNvPicPr>
              <a:picLocks noChangeAspect="0"/>
            </p:cNvPicPr>
            <p:nvPr/>
          </p:nvPicPr>
          <p:blipFill>
            <a:blip r:embed="rId2">
              <a:extLst/>
            </a:blip>
            <a:stretch>
              <a:fillRect/>
            </a:stretch>
          </p:blipFill>
          <p:spPr>
            <a:xfrm>
              <a:off x="-1" y="-1"/>
              <a:ext cx="6275088" cy="4451779"/>
            </a:xfrm>
            <a:prstGeom prst="rect">
              <a:avLst/>
            </a:prstGeom>
            <a:effectLst/>
          </p:spPr>
        </p:pic>
      </p:grpSp>
      <p:grpSp>
        <p:nvGrpSpPr>
          <p:cNvPr id="273" name="🏥 Public Health…"/>
          <p:cNvGrpSpPr/>
          <p:nvPr/>
        </p:nvGrpSpPr>
        <p:grpSpPr>
          <a:xfrm>
            <a:off x="1635218" y="8252199"/>
            <a:ext cx="6275088" cy="4451778"/>
            <a:chOff x="0" y="0"/>
            <a:chExt cx="6275086" cy="4451777"/>
          </a:xfrm>
        </p:grpSpPr>
        <p:sp>
          <p:nvSpPr>
            <p:cNvPr id="272" name="🏥 Public Health…"/>
            <p:cNvSpPr txBox="1"/>
            <p:nvPr/>
          </p:nvSpPr>
          <p:spPr>
            <a:xfrm>
              <a:off x="53881" y="53881"/>
              <a:ext cx="6167325" cy="4344015"/>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p>
              <a:pPr>
                <a:defRPr sz="2500"/>
              </a:pPr>
              <a:r>
                <a:t>🏥 Public Health</a:t>
              </a:r>
            </a:p>
            <a:p>
              <a:pPr>
                <a:defRPr sz="2500"/>
              </a:pPr>
              <a:r>
                <a:t>Air quality warnings</a:t>
              </a:r>
            </a:p>
            <a:p>
              <a:pPr>
                <a:defRPr sz="2500"/>
              </a:pPr>
              <a:r>
                <a:t>Pollution alerts for sensitive pops</a:t>
              </a:r>
            </a:p>
          </p:txBody>
        </p:sp>
        <p:pic>
          <p:nvPicPr>
            <p:cNvPr id="271" name="🏥 Public Health… 🏥 Public HealthAir quality warningsPollution alerts for sensitive pops" descr="🏥 Public Health… 🏥 Public HealthAir quality warningsPollution alerts for sensitive pops"/>
            <p:cNvPicPr>
              <a:picLocks noChangeAspect="0"/>
            </p:cNvPicPr>
            <p:nvPr/>
          </p:nvPicPr>
          <p:blipFill>
            <a:blip r:embed="rId2">
              <a:extLst/>
            </a:blip>
            <a:stretch>
              <a:fillRect/>
            </a:stretch>
          </p:blipFill>
          <p:spPr>
            <a:xfrm>
              <a:off x="-1" y="-1"/>
              <a:ext cx="6275088" cy="4451779"/>
            </a:xfrm>
            <a:prstGeom prst="rect">
              <a:avLst/>
            </a:prstGeom>
            <a:effectLst/>
          </p:spPr>
        </p:pic>
      </p:gr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Technical Highlights &amp; Skills Demonstrated"/>
          <p:cNvSpPr txBox="1"/>
          <p:nvPr>
            <p:ph type="title"/>
          </p:nvPr>
        </p:nvSpPr>
        <p:spPr>
          <a:prstGeom prst="rect">
            <a:avLst/>
          </a:prstGeom>
        </p:spPr>
        <p:txBody>
          <a:bodyPr/>
          <a:lstStyle>
            <a:lvl1pPr defTabSz="610870">
              <a:defRPr sz="8288"/>
            </a:lvl1pPr>
          </a:lstStyle>
          <a:p>
            <a:pPr/>
            <a:r>
              <a:t>Technical Highlights &amp; Skills Demonstrated</a:t>
            </a:r>
          </a:p>
        </p:txBody>
      </p:sp>
      <p:sp>
        <p:nvSpPr>
          <p:cNvPr id="276" name="Data Science…"/>
          <p:cNvSpPr txBox="1"/>
          <p:nvPr>
            <p:ph type="body" sz="half" idx="1"/>
          </p:nvPr>
        </p:nvSpPr>
        <p:spPr>
          <a:xfrm>
            <a:off x="1689100" y="3149600"/>
            <a:ext cx="9745689" cy="9296400"/>
          </a:xfrm>
          <a:prstGeom prst="rect">
            <a:avLst/>
          </a:prstGeom>
        </p:spPr>
        <p:txBody>
          <a:bodyPr/>
          <a:lstStyle/>
          <a:p>
            <a:pPr marL="0" indent="0" defTabSz="635634">
              <a:spcBef>
                <a:spcPts val="4500"/>
              </a:spcBef>
              <a:buSzTx/>
              <a:buNone/>
              <a:defRPr sz="3696"/>
            </a:pPr>
            <a:r>
              <a:t>Data Science </a:t>
            </a:r>
          </a:p>
          <a:p>
            <a:pPr marL="0" indent="0" defTabSz="635634">
              <a:spcBef>
                <a:spcPts val="4500"/>
              </a:spcBef>
              <a:buSzTx/>
              <a:buNone/>
              <a:defRPr sz="3696"/>
            </a:pPr>
            <a:r>
              <a:t>✓ Large-scale data processing (100K+ records) </a:t>
            </a:r>
          </a:p>
          <a:p>
            <a:pPr marL="0" indent="0" defTabSz="635634">
              <a:spcBef>
                <a:spcPts val="4500"/>
              </a:spcBef>
              <a:buSzTx/>
              <a:buNone/>
              <a:defRPr sz="3696"/>
            </a:pPr>
            <a:r>
              <a:t>✓ Feature engineering (12 new variables) </a:t>
            </a:r>
          </a:p>
          <a:p>
            <a:pPr marL="0" indent="0" defTabSz="635634">
              <a:spcBef>
                <a:spcPts val="4500"/>
              </a:spcBef>
              <a:buSzTx/>
              <a:buNone/>
              <a:defRPr sz="3696"/>
            </a:pPr>
            <a:r>
              <a:t>✓ Time series analysis &amp; decomposition </a:t>
            </a:r>
          </a:p>
          <a:p>
            <a:pPr marL="0" indent="0" defTabSz="635634">
              <a:spcBef>
                <a:spcPts val="4500"/>
              </a:spcBef>
              <a:buSzTx/>
              <a:buNone/>
              <a:defRPr sz="3696"/>
            </a:pPr>
            <a:r>
              <a:t>✓ Multiple forecasting approaches </a:t>
            </a:r>
          </a:p>
          <a:p>
            <a:pPr marL="0" indent="0" defTabSz="635634">
              <a:spcBef>
                <a:spcPts val="4500"/>
              </a:spcBef>
              <a:buSzTx/>
              <a:buNone/>
              <a:defRPr sz="3696"/>
            </a:pPr>
            <a:r>
              <a:t>✓ Ensemble modeling </a:t>
            </a:r>
          </a:p>
          <a:p>
            <a:pPr marL="0" indent="0" defTabSz="635634">
              <a:spcBef>
                <a:spcPts val="4500"/>
              </a:spcBef>
              <a:buSzTx/>
              <a:buNone/>
              <a:defRPr sz="3696"/>
            </a:pPr>
            <a:r>
              <a:t>✓ Model evaluation &amp; comparison </a:t>
            </a:r>
          </a:p>
          <a:p>
            <a:pPr marL="0" indent="0" defTabSz="635634">
              <a:spcBef>
                <a:spcPts val="4500"/>
              </a:spcBef>
              <a:buSzTx/>
              <a:buNone/>
              <a:defRPr sz="3696"/>
            </a:pPr>
            <a:r>
              <a:t>✓ Statistical analysis &amp; hypothesis testing</a:t>
            </a:r>
          </a:p>
        </p:txBody>
      </p:sp>
      <p:sp>
        <p:nvSpPr>
          <p:cNvPr id="277" name="Advanced Techniques…"/>
          <p:cNvSpPr txBox="1"/>
          <p:nvPr/>
        </p:nvSpPr>
        <p:spPr>
          <a:xfrm>
            <a:off x="12773182" y="3149599"/>
            <a:ext cx="9745690" cy="929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676909">
              <a:spcBef>
                <a:spcPts val="4800"/>
              </a:spcBef>
              <a:defRPr sz="3936"/>
            </a:pPr>
            <a:r>
              <a:t>Advanced Techniques </a:t>
            </a:r>
          </a:p>
          <a:p>
            <a:pPr marL="520700" indent="-520700" defTabSz="676909">
              <a:spcBef>
                <a:spcPts val="4800"/>
              </a:spcBef>
              <a:buSzPct val="125000"/>
              <a:buChar char="✓"/>
              <a:defRPr sz="3936"/>
            </a:pPr>
            <a:r>
              <a:t>Unsupervised learning (clustering, PCA) </a:t>
            </a:r>
          </a:p>
          <a:p>
            <a:pPr marL="520700" indent="-520700" defTabSz="676909">
              <a:spcBef>
                <a:spcPts val="4800"/>
              </a:spcBef>
              <a:buSzPct val="125000"/>
              <a:buChar char="✓"/>
              <a:defRPr sz="3936"/>
            </a:pPr>
            <a:r>
              <a:t>Anomaly detection (Isolation Forest) </a:t>
            </a:r>
          </a:p>
          <a:p>
            <a:pPr marL="520700" indent="-520700" defTabSz="676909">
              <a:spcBef>
                <a:spcPts val="4800"/>
              </a:spcBef>
              <a:buSzPct val="125000"/>
              <a:buChar char="✓"/>
              <a:defRPr sz="3936"/>
            </a:pPr>
            <a:r>
              <a:t>Dimensionality reduction </a:t>
            </a:r>
          </a:p>
          <a:p>
            <a:pPr marL="520700" indent="-520700" defTabSz="676909">
              <a:spcBef>
                <a:spcPts val="4800"/>
              </a:spcBef>
              <a:buSzPct val="125000"/>
              <a:buChar char="✓"/>
              <a:defRPr sz="3936"/>
            </a:pPr>
            <a:r>
              <a:t>Spatial analysis &amp; visualization </a:t>
            </a:r>
          </a:p>
          <a:p>
            <a:pPr marL="520700" indent="-520700" defTabSz="676909">
              <a:spcBef>
                <a:spcPts val="4800"/>
              </a:spcBef>
              <a:buSzPct val="125000"/>
              <a:buChar char="✓"/>
              <a:defRPr sz="3936"/>
            </a:pPr>
            <a:r>
              <a:t>Interactive visualizations (Plotly) </a:t>
            </a:r>
          </a:p>
          <a:p>
            <a:pPr marL="520700" indent="-520700" defTabSz="676909">
              <a:spcBef>
                <a:spcPts val="4800"/>
              </a:spcBef>
              <a:buSzPct val="125000"/>
              <a:buChar char="✓"/>
              <a:defRPr sz="3936"/>
            </a:pPr>
            <a:r>
              <a:t>Professional documentation (Git/GitHub) </a:t>
            </a:r>
          </a:p>
          <a:p>
            <a:pPr defTabSz="676909">
              <a:spcBef>
                <a:spcPts val="4800"/>
              </a:spcBef>
              <a:defRPr sz="3936"/>
            </a:pPr>
            <a:r>
              <a:t>✓ Reproducible research practices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End-to-End Data Science Pipeline"/>
          <p:cNvSpPr txBox="1"/>
          <p:nvPr>
            <p:ph type="title"/>
          </p:nvPr>
        </p:nvSpPr>
        <p:spPr>
          <a:prstGeom prst="rect">
            <a:avLst/>
          </a:prstGeom>
        </p:spPr>
        <p:txBody>
          <a:bodyPr/>
          <a:lstStyle>
            <a:lvl1pPr defTabSz="767715">
              <a:defRPr sz="10416"/>
            </a:lvl1pPr>
          </a:lstStyle>
          <a:p>
            <a:pPr/>
            <a:r>
              <a:t>End-to-End Data Science Pipeline</a:t>
            </a:r>
          </a:p>
        </p:txBody>
      </p:sp>
      <p:sp>
        <p:nvSpPr>
          <p:cNvPr id="280" name="📥 Data Acquisition"/>
          <p:cNvSpPr txBox="1"/>
          <p:nvPr>
            <p:ph type="body" sz="quarter" idx="1"/>
          </p:nvPr>
        </p:nvSpPr>
        <p:spPr>
          <a:xfrm>
            <a:off x="1689100" y="3149600"/>
            <a:ext cx="5973579" cy="3416862"/>
          </a:xfrm>
          <a:prstGeom prst="rect">
            <a:avLst/>
          </a:prstGeom>
          <a:ln w="50800">
            <a:solidFill>
              <a:srgbClr val="000000"/>
            </a:solidFill>
          </a:ln>
        </p:spPr>
        <p:txBody>
          <a:bodyPr/>
          <a:lstStyle>
            <a:lvl1pPr marL="0" indent="0" algn="ctr">
              <a:buSzTx/>
              <a:buNone/>
            </a:lvl1pPr>
          </a:lstStyle>
          <a:p>
            <a:pPr/>
            <a:r>
              <a:t>📥 Data Acquisition</a:t>
            </a:r>
          </a:p>
        </p:txBody>
      </p:sp>
      <p:sp>
        <p:nvSpPr>
          <p:cNvPr id="281" name="🧹 Data Cleaning…"/>
          <p:cNvSpPr txBox="1"/>
          <p:nvPr/>
        </p:nvSpPr>
        <p:spPr>
          <a:xfrm>
            <a:off x="9205210" y="3149600"/>
            <a:ext cx="5973580" cy="3416862"/>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511809">
              <a:spcBef>
                <a:spcPts val="3600"/>
              </a:spcBef>
              <a:defRPr sz="2976"/>
            </a:pPr>
            <a:r>
              <a:t>🧹 Data Cleaning </a:t>
            </a:r>
          </a:p>
          <a:p>
            <a:pPr marL="393700" indent="-393700" defTabSz="511809">
              <a:spcBef>
                <a:spcPts val="3600"/>
              </a:spcBef>
              <a:buSzPct val="125000"/>
              <a:buChar char="•"/>
              <a:defRPr sz="2976"/>
            </a:pPr>
            <a:r>
              <a:t>Parse timestamps </a:t>
            </a:r>
          </a:p>
          <a:p>
            <a:pPr marL="393700" indent="-393700" defTabSz="511809">
              <a:spcBef>
                <a:spcPts val="3600"/>
              </a:spcBef>
              <a:buSzPct val="125000"/>
              <a:buChar char="•"/>
              <a:defRPr sz="2976"/>
            </a:pPr>
            <a:r>
              <a:t>Feature engineering </a:t>
            </a:r>
          </a:p>
          <a:p>
            <a:pPr defTabSz="511809">
              <a:spcBef>
                <a:spcPts val="3600"/>
              </a:spcBef>
              <a:defRPr sz="2976"/>
            </a:pPr>
            <a:r>
              <a:t>• Validation</a:t>
            </a:r>
          </a:p>
        </p:txBody>
      </p:sp>
      <p:sp>
        <p:nvSpPr>
          <p:cNvPr id="282" name="📊 Exploratory Analysis…"/>
          <p:cNvSpPr txBox="1"/>
          <p:nvPr/>
        </p:nvSpPr>
        <p:spPr>
          <a:xfrm>
            <a:off x="16721321" y="3149599"/>
            <a:ext cx="5973580" cy="3416863"/>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511809">
              <a:spcBef>
                <a:spcPts val="3600"/>
              </a:spcBef>
              <a:defRPr sz="2976"/>
            </a:pPr>
            <a:r>
              <a:t>📊 Exploratory Analysis </a:t>
            </a:r>
          </a:p>
          <a:p>
            <a:pPr marL="393700" indent="-393700" defTabSz="511809">
              <a:spcBef>
                <a:spcPts val="3600"/>
              </a:spcBef>
              <a:buSzPct val="125000"/>
              <a:buChar char="•"/>
              <a:defRPr sz="2976"/>
            </a:pPr>
            <a:r>
              <a:t>Distributions </a:t>
            </a:r>
          </a:p>
          <a:p>
            <a:pPr defTabSz="511809">
              <a:spcBef>
                <a:spcPts val="3600"/>
              </a:spcBef>
              <a:defRPr sz="2976"/>
            </a:pPr>
            <a:r>
              <a:t>• Correlations </a:t>
            </a:r>
          </a:p>
          <a:p>
            <a:pPr defTabSz="511809">
              <a:spcBef>
                <a:spcPts val="3600"/>
              </a:spcBef>
              <a:defRPr sz="2976"/>
            </a:pPr>
            <a:r>
              <a:t>• Visualizations</a:t>
            </a:r>
          </a:p>
        </p:txBody>
      </p:sp>
      <p:sp>
        <p:nvSpPr>
          <p:cNvPr id="283" name="🤖 Modeling…"/>
          <p:cNvSpPr txBox="1"/>
          <p:nvPr/>
        </p:nvSpPr>
        <p:spPr>
          <a:xfrm>
            <a:off x="16721321" y="8148909"/>
            <a:ext cx="5973579" cy="3416862"/>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511809">
              <a:spcBef>
                <a:spcPts val="3600"/>
              </a:spcBef>
              <a:defRPr sz="2976"/>
            </a:pPr>
            <a:r>
              <a:t>🤖 Modeling </a:t>
            </a:r>
          </a:p>
          <a:p>
            <a:pPr defTabSz="511809">
              <a:spcBef>
                <a:spcPts val="3600"/>
              </a:spcBef>
              <a:defRPr sz="2976"/>
            </a:pPr>
            <a:r>
              <a:t>• 5 forecast models </a:t>
            </a:r>
          </a:p>
          <a:p>
            <a:pPr defTabSz="511809">
              <a:spcBef>
                <a:spcPts val="3600"/>
              </a:spcBef>
              <a:defRPr sz="2976"/>
            </a:pPr>
            <a:r>
              <a:t>• Comparison </a:t>
            </a:r>
          </a:p>
          <a:p>
            <a:pPr defTabSz="511809">
              <a:spcBef>
                <a:spcPts val="3600"/>
              </a:spcBef>
              <a:defRPr sz="2976"/>
            </a:pPr>
            <a:r>
              <a:t>• Ensemble</a:t>
            </a:r>
          </a:p>
        </p:txBody>
      </p:sp>
      <p:sp>
        <p:nvSpPr>
          <p:cNvPr id="284" name="🔬 Advanced Analysis…"/>
          <p:cNvSpPr txBox="1"/>
          <p:nvPr/>
        </p:nvSpPr>
        <p:spPr>
          <a:xfrm>
            <a:off x="9205210" y="8148909"/>
            <a:ext cx="5973580" cy="3416862"/>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511809">
              <a:spcBef>
                <a:spcPts val="3600"/>
              </a:spcBef>
              <a:defRPr sz="2976"/>
            </a:pPr>
            <a:r>
              <a:t>🔬 Advanced Analysis </a:t>
            </a:r>
          </a:p>
          <a:p>
            <a:pPr defTabSz="511809">
              <a:spcBef>
                <a:spcPts val="3600"/>
              </a:spcBef>
              <a:defRPr sz="2976"/>
            </a:pPr>
            <a:r>
              <a:t>• Anomaly detection </a:t>
            </a:r>
          </a:p>
          <a:p>
            <a:pPr defTabSz="511809">
              <a:spcBef>
                <a:spcPts val="3600"/>
              </a:spcBef>
              <a:defRPr sz="2976"/>
            </a:pPr>
            <a:r>
              <a:t>• Clustering </a:t>
            </a:r>
          </a:p>
          <a:p>
            <a:pPr defTabSz="511809">
              <a:spcBef>
                <a:spcPts val="3600"/>
              </a:spcBef>
              <a:defRPr sz="2976"/>
            </a:pPr>
            <a:r>
              <a:t>• PCA</a:t>
            </a:r>
          </a:p>
        </p:txBody>
      </p:sp>
      <p:sp>
        <p:nvSpPr>
          <p:cNvPr id="285" name="💡 Insights &amp; Communication…"/>
          <p:cNvSpPr txBox="1"/>
          <p:nvPr/>
        </p:nvSpPr>
        <p:spPr>
          <a:xfrm>
            <a:off x="1689100" y="8148909"/>
            <a:ext cx="5973579" cy="3416862"/>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511809">
              <a:spcBef>
                <a:spcPts val="3600"/>
              </a:spcBef>
              <a:defRPr sz="2976"/>
            </a:pPr>
            <a:r>
              <a:t>💡 Insights &amp; Communication </a:t>
            </a:r>
          </a:p>
          <a:p>
            <a:pPr defTabSz="511809">
              <a:spcBef>
                <a:spcPts val="3600"/>
              </a:spcBef>
              <a:defRPr sz="2976"/>
            </a:pPr>
            <a:r>
              <a:t>• Documentation </a:t>
            </a:r>
          </a:p>
          <a:p>
            <a:pPr defTabSz="511809">
              <a:spcBef>
                <a:spcPts val="3600"/>
              </a:spcBef>
              <a:defRPr sz="2976"/>
            </a:pPr>
            <a:r>
              <a:t>• Visualization </a:t>
            </a:r>
          </a:p>
          <a:p>
            <a:pPr defTabSz="511809">
              <a:spcBef>
                <a:spcPts val="3600"/>
              </a:spcBef>
              <a:defRPr sz="2976"/>
            </a:pPr>
            <a:r>
              <a:t>• Recommendations</a:t>
            </a:r>
          </a:p>
        </p:txBody>
      </p:sp>
      <p:sp>
        <p:nvSpPr>
          <p:cNvPr id="286" name="Line"/>
          <p:cNvSpPr/>
          <p:nvPr/>
        </p:nvSpPr>
        <p:spPr>
          <a:xfrm>
            <a:off x="7638649" y="4858030"/>
            <a:ext cx="1630948" cy="1"/>
          </a:xfrm>
          <a:prstGeom prst="line">
            <a:avLst/>
          </a:prstGeom>
          <a:ln w="88900">
            <a:solidFill>
              <a:srgbClr val="000000"/>
            </a:solidFill>
            <a:miter lim="400000"/>
            <a:tailEnd type="triangle"/>
          </a:ln>
        </p:spPr>
        <p:txBody>
          <a:bodyPr lIns="50800" tIns="50800" rIns="50800" bIns="50800" anchor="ctr"/>
          <a:lstStyle/>
          <a:p>
            <a:pPr/>
          </a:p>
        </p:txBody>
      </p:sp>
      <p:sp>
        <p:nvSpPr>
          <p:cNvPr id="287" name="Line"/>
          <p:cNvSpPr/>
          <p:nvPr/>
        </p:nvSpPr>
        <p:spPr>
          <a:xfrm>
            <a:off x="15152699" y="4858030"/>
            <a:ext cx="1630948" cy="1"/>
          </a:xfrm>
          <a:prstGeom prst="line">
            <a:avLst/>
          </a:prstGeom>
          <a:ln w="88900">
            <a:solidFill>
              <a:srgbClr val="000000"/>
            </a:solidFill>
            <a:miter lim="400000"/>
            <a:tailEnd type="triangle"/>
          </a:ln>
        </p:spPr>
        <p:txBody>
          <a:bodyPr lIns="50800" tIns="50800" rIns="50800" bIns="50800" anchor="ctr"/>
          <a:lstStyle/>
          <a:p>
            <a:pPr/>
          </a:p>
        </p:txBody>
      </p:sp>
      <p:sp>
        <p:nvSpPr>
          <p:cNvPr id="288" name="Line"/>
          <p:cNvSpPr/>
          <p:nvPr/>
        </p:nvSpPr>
        <p:spPr>
          <a:xfrm>
            <a:off x="19155950" y="6575251"/>
            <a:ext cx="1" cy="1564868"/>
          </a:xfrm>
          <a:prstGeom prst="line">
            <a:avLst/>
          </a:prstGeom>
          <a:ln w="88900">
            <a:solidFill>
              <a:srgbClr val="000000"/>
            </a:solidFill>
            <a:miter lim="400000"/>
            <a:tailEnd type="triangle"/>
          </a:ln>
        </p:spPr>
        <p:txBody>
          <a:bodyPr lIns="50800" tIns="50800" rIns="50800" bIns="50800" anchor="ctr"/>
          <a:lstStyle/>
          <a:p>
            <a:pPr/>
          </a:p>
        </p:txBody>
      </p:sp>
      <p:sp>
        <p:nvSpPr>
          <p:cNvPr id="289" name="Line"/>
          <p:cNvSpPr/>
          <p:nvPr/>
        </p:nvSpPr>
        <p:spPr>
          <a:xfrm flipH="1">
            <a:off x="15152699" y="9857339"/>
            <a:ext cx="1630948" cy="1"/>
          </a:xfrm>
          <a:prstGeom prst="line">
            <a:avLst/>
          </a:prstGeom>
          <a:ln w="88900">
            <a:solidFill>
              <a:srgbClr val="000000"/>
            </a:solidFill>
            <a:miter lim="400000"/>
            <a:tailEnd type="triangle"/>
          </a:ln>
        </p:spPr>
        <p:txBody>
          <a:bodyPr lIns="50800" tIns="50800" rIns="50800" bIns="50800" anchor="ctr"/>
          <a:lstStyle/>
          <a:p>
            <a:pPr/>
          </a:p>
        </p:txBody>
      </p:sp>
      <p:sp>
        <p:nvSpPr>
          <p:cNvPr id="290" name="Line"/>
          <p:cNvSpPr/>
          <p:nvPr/>
        </p:nvSpPr>
        <p:spPr>
          <a:xfrm flipH="1">
            <a:off x="7638649" y="9857339"/>
            <a:ext cx="1630948" cy="1"/>
          </a:xfrm>
          <a:prstGeom prst="line">
            <a:avLst/>
          </a:prstGeom>
          <a:ln w="889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Challenges Overcome"/>
          <p:cNvSpPr txBox="1"/>
          <p:nvPr>
            <p:ph type="title"/>
          </p:nvPr>
        </p:nvSpPr>
        <p:spPr>
          <a:prstGeom prst="rect">
            <a:avLst/>
          </a:prstGeom>
        </p:spPr>
        <p:txBody>
          <a:bodyPr/>
          <a:lstStyle/>
          <a:p>
            <a:pPr/>
            <a:r>
              <a:t>Challenges Overcome</a:t>
            </a:r>
          </a:p>
        </p:txBody>
      </p:sp>
      <p:graphicFrame>
        <p:nvGraphicFramePr>
          <p:cNvPr id="293" name="Table 1"/>
          <p:cNvGraphicFramePr/>
          <p:nvPr/>
        </p:nvGraphicFramePr>
        <p:xfrm>
          <a:off x="1689100" y="3149600"/>
          <a:ext cx="21005800" cy="929640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0502900"/>
                <a:gridCol w="10502900"/>
              </a:tblGrid>
              <a:tr h="1859279">
                <a:tc>
                  <a:txBody>
                    <a:bodyPr/>
                    <a:lstStyle/>
                    <a:p>
                      <a:pPr defTabSz="914400">
                        <a:defRPr b="0" sz="1800">
                          <a:solidFill>
                            <a:srgbClr val="000000"/>
                          </a:solidFill>
                        </a:defRPr>
                      </a:pPr>
                      <a:r>
                        <a:rPr b="1" sz="3200">
                          <a:solidFill>
                            <a:srgbClr val="FFFFFF"/>
                          </a:solidFill>
                          <a:sym typeface="Helvetica Neue"/>
                        </a:rPr>
                        <a:t>Challenge</a:t>
                      </a:r>
                    </a:p>
                  </a:txBody>
                  <a:tcPr marL="50800" marR="50800" marT="50800" marB="50800" anchor="ctr" anchorCtr="0" horzOverflow="overflow"/>
                </a:tc>
                <a:tc>
                  <a:txBody>
                    <a:bodyPr/>
                    <a:lstStyle/>
                    <a:p>
                      <a:pPr defTabSz="914400">
                        <a:defRPr b="0" sz="1800">
                          <a:solidFill>
                            <a:srgbClr val="000000"/>
                          </a:solidFill>
                        </a:defRPr>
                      </a:pPr>
                      <a:r>
                        <a:rPr b="1" sz="3200">
                          <a:solidFill>
                            <a:srgbClr val="FFFFFF"/>
                          </a:solidFill>
                          <a:sym typeface="Helvetica Neue"/>
                        </a:rPr>
                        <a:t>Solution</a:t>
                      </a:r>
                    </a:p>
                  </a:txBody>
                  <a:tcPr marL="50800" marR="50800" marT="50800" marB="50800" anchor="ctr" anchorCtr="0" horzOverflow="overflow"/>
                </a:tc>
              </a:tr>
              <a:tr h="1859279">
                <a:tc>
                  <a:txBody>
                    <a:bodyPr/>
                    <a:lstStyle/>
                    <a:p>
                      <a:pPr defTabSz="914400">
                        <a:defRPr sz="1800"/>
                      </a:pPr>
                      <a:r>
                        <a:rPr sz="3200">
                          <a:sym typeface="Helvetica Neue"/>
                        </a:rPr>
                        <a:t>Complex seasonality (ARIMA failed)</a:t>
                      </a:r>
                    </a:p>
                  </a:txBody>
                  <a:tcPr marL="50800" marR="50800" marT="50800" marB="50800" anchor="ctr" anchorCtr="0" horzOverflow="overflow"/>
                </a:tc>
                <a:tc>
                  <a:txBody>
                    <a:bodyPr/>
                    <a:lstStyle/>
                    <a:p>
                      <a:pPr defTabSz="914400">
                        <a:defRPr sz="1800"/>
                      </a:pPr>
                      <a:r>
                        <a:rPr sz="3200">
                          <a:sym typeface="Helvetica Neue"/>
                        </a:rPr>
                        <a:t>Used ML instead of ARIMA Leveraged lag features</a:t>
                      </a:r>
                    </a:p>
                  </a:txBody>
                  <a:tcPr marL="50800" marR="50800" marT="50800" marB="50800" anchor="ctr" anchorCtr="0" horzOverflow="overflow"/>
                </a:tc>
              </a:tr>
              <a:tr h="1859279">
                <a:tc>
                  <a:txBody>
                    <a:bodyPr/>
                    <a:lstStyle/>
                    <a:p>
                      <a:pPr defTabSz="914400">
                        <a:defRPr sz="1800"/>
                      </a:pPr>
                      <a:r>
                        <a:rPr sz="3200">
                          <a:sym typeface="Helvetica Neue"/>
                        </a:rPr>
                        <a:t>47 weather categories (too granular)</a:t>
                      </a:r>
                    </a:p>
                  </a:txBody>
                  <a:tcPr marL="50800" marR="50800" marT="50800" marB="50800" anchor="ctr" anchorCtr="0" horzOverflow="overflow"/>
                </a:tc>
                <a:tc>
                  <a:txBody>
                    <a:bodyPr/>
                    <a:lstStyle/>
                    <a:p>
                      <a:pPr defTabSz="914400">
                        <a:defRPr sz="1800"/>
                      </a:pPr>
                      <a:r>
                        <a:rPr sz="3200">
                          <a:sym typeface="Helvetica Neue"/>
                        </a:rPr>
                        <a:t>Simplified to 7 meaningful groups for analysis</a:t>
                      </a:r>
                    </a:p>
                  </a:txBody>
                  <a:tcPr marL="50800" marR="50800" marT="50800" marB="50800" anchor="ctr" anchorCtr="0" horzOverflow="overflow"/>
                </a:tc>
              </a:tr>
              <a:tr h="1859279">
                <a:tc>
                  <a:txBody>
                    <a:bodyPr/>
                    <a:lstStyle/>
                    <a:p>
                      <a:pPr defTabSz="914400">
                        <a:defRPr sz="1800"/>
                      </a:pPr>
                      <a:r>
                        <a:rPr sz="3200">
                          <a:sym typeface="Helvetica Neue"/>
                        </a:rPr>
                        <a:t>Multiple correlated features </a:t>
                      </a:r>
                    </a:p>
                  </a:txBody>
                  <a:tcPr marL="50800" marR="50800" marT="50800" marB="50800" anchor="ctr" anchorCtr="0" horzOverflow="overflow"/>
                </a:tc>
                <a:tc>
                  <a:txBody>
                    <a:bodyPr/>
                    <a:lstStyle/>
                    <a:p>
                      <a:pPr defTabSz="914400">
                        <a:defRPr sz="1800"/>
                      </a:pPr>
                      <a:r>
                        <a:rPr sz="3200">
                          <a:sym typeface="Helvetica Neue"/>
                        </a:rPr>
                        <a:t>PCA for dimensionality reduction (8 → 5)</a:t>
                      </a:r>
                    </a:p>
                  </a:txBody>
                  <a:tcPr marL="50800" marR="50800" marT="50800" marB="50800" anchor="ctr" anchorCtr="0" horzOverflow="overflow"/>
                </a:tc>
              </a:tr>
              <a:tr h="1859279">
                <a:tc>
                  <a:txBody>
                    <a:bodyPr/>
                    <a:lstStyle/>
                    <a:p>
                      <a:pPr defTabSz="914400">
                        <a:defRPr sz="1800"/>
                      </a:pPr>
                      <a:r>
                        <a:rPr sz="3200">
                          <a:sym typeface="Helvetica Neue"/>
                        </a:rPr>
                        <a:t>Global data complexity (diverse patterns)</a:t>
                      </a:r>
                    </a:p>
                  </a:txBody>
                  <a:tcPr marL="50800" marR="50800" marT="50800" marB="50800" anchor="ctr" anchorCtr="0" horzOverflow="overflow"/>
                </a:tc>
                <a:tc>
                  <a:txBody>
                    <a:bodyPr/>
                    <a:lstStyle/>
                    <a:p>
                      <a:pPr defTabSz="914400">
                        <a:defRPr sz="1800"/>
                      </a:pPr>
                      <a:r>
                        <a:rPr sz="3200">
                          <a:sym typeface="Helvetica Neue"/>
                        </a:rPr>
                        <a:t>Climate zone stratification K-Means clustering</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6" name="Project Overview"/>
          <p:cNvSpPr txBox="1"/>
          <p:nvPr>
            <p:ph type="title"/>
          </p:nvPr>
        </p:nvSpPr>
        <p:spPr>
          <a:prstGeom prst="rect">
            <a:avLst/>
          </a:prstGeom>
        </p:spPr>
        <p:txBody>
          <a:bodyPr/>
          <a:lstStyle/>
          <a:p>
            <a:pPr/>
            <a:r>
              <a:t>Project Overview</a:t>
            </a:r>
          </a:p>
        </p:txBody>
      </p:sp>
      <p:sp>
        <p:nvSpPr>
          <p:cNvPr id="147" name="📊 Dataset…"/>
          <p:cNvSpPr txBox="1"/>
          <p:nvPr>
            <p:ph type="body" sz="half" idx="1"/>
          </p:nvPr>
        </p:nvSpPr>
        <p:spPr>
          <a:xfrm>
            <a:off x="1554381" y="3098800"/>
            <a:ext cx="10045561" cy="9296401"/>
          </a:xfrm>
          <a:prstGeom prst="rect">
            <a:avLst/>
          </a:prstGeom>
        </p:spPr>
        <p:txBody>
          <a:bodyPr/>
          <a:lstStyle/>
          <a:p>
            <a:pPr marL="0" indent="0" defTabSz="742950">
              <a:spcBef>
                <a:spcPts val="4500"/>
              </a:spcBef>
              <a:buSzTx/>
              <a:buNone/>
              <a:defRPr sz="4319"/>
            </a:pPr>
            <a:r>
              <a:t>📊 Dataset </a:t>
            </a:r>
          </a:p>
          <a:p>
            <a:pPr marL="0" indent="0" defTabSz="742950">
              <a:spcBef>
                <a:spcPts val="4500"/>
              </a:spcBef>
              <a:buSzTx/>
              <a:buNone/>
              <a:defRPr sz="4319"/>
            </a:pPr>
            <a:r>
              <a:t>- 103,868 weather observations </a:t>
            </a:r>
          </a:p>
          <a:p>
            <a:pPr marL="0" indent="0" defTabSz="742950">
              <a:spcBef>
                <a:spcPts val="4500"/>
              </a:spcBef>
              <a:buSzTx/>
              <a:buNone/>
              <a:defRPr sz="4319"/>
            </a:pPr>
            <a:r>
              <a:t>- 100+ countries worldwide </a:t>
            </a:r>
          </a:p>
          <a:p>
            <a:pPr marL="0" indent="0" defTabSz="742950">
              <a:spcBef>
                <a:spcPts val="4500"/>
              </a:spcBef>
              <a:buSzTx/>
              <a:buNone/>
              <a:defRPr sz="4319"/>
            </a:pPr>
            <a:r>
              <a:t>- 41 weather features </a:t>
            </a:r>
          </a:p>
          <a:p>
            <a:pPr marL="0" indent="0" defTabSz="742950">
              <a:spcBef>
                <a:spcPts val="4500"/>
              </a:spcBef>
              <a:buSzTx/>
              <a:buNone/>
              <a:defRPr sz="4319"/>
            </a:pPr>
            <a:r>
              <a:t>- Zero missing values</a:t>
            </a:r>
          </a:p>
          <a:p>
            <a:pPr marL="0" indent="0" defTabSz="742950">
              <a:spcBef>
                <a:spcPts val="4500"/>
              </a:spcBef>
              <a:buSzTx/>
              <a:buNone/>
              <a:defRPr sz="4319"/>
            </a:pPr>
            <a:r>
              <a:t>🎯 Objective</a:t>
            </a:r>
          </a:p>
          <a:p>
            <a:pPr marL="0" indent="0" defTabSz="742950">
              <a:spcBef>
                <a:spcPts val="4500"/>
              </a:spcBef>
              <a:buSzTx/>
              <a:buNone/>
              <a:defRPr sz="4319"/>
            </a:pPr>
            <a:r>
              <a:t>Forecast weather trends using statistical and machine learning approaches</a:t>
            </a:r>
          </a:p>
        </p:txBody>
      </p:sp>
      <p:sp>
        <p:nvSpPr>
          <p:cNvPr id="148" name="🏆 Key Results…"/>
          <p:cNvSpPr txBox="1"/>
          <p:nvPr/>
        </p:nvSpPr>
        <p:spPr>
          <a:xfrm>
            <a:off x="12750729" y="3098799"/>
            <a:ext cx="10045561" cy="929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767715">
              <a:spcBef>
                <a:spcPts val="4600"/>
              </a:spcBef>
              <a:defRPr sz="4464"/>
            </a:pPr>
            <a:r>
              <a:t>🏆 Key Results </a:t>
            </a:r>
          </a:p>
          <a:p>
            <a:pPr marL="590550" indent="-590550" defTabSz="767715">
              <a:spcBef>
                <a:spcPts val="4600"/>
              </a:spcBef>
              <a:buSzPct val="125000"/>
              <a:buChar char="-"/>
              <a:defRPr sz="4464"/>
            </a:pPr>
            <a:r>
              <a:t>92.3% prediction accuracy (R²) </a:t>
            </a:r>
          </a:p>
          <a:p>
            <a:pPr marL="590550" indent="-590550" defTabSz="767715">
              <a:spcBef>
                <a:spcPts val="4600"/>
              </a:spcBef>
              <a:buSzPct val="125000"/>
              <a:buChar char="-"/>
              <a:defRPr sz="4464"/>
            </a:pPr>
            <a:r>
              <a:t>~1°C average forecast error </a:t>
            </a:r>
          </a:p>
          <a:p>
            <a:pPr marL="590550" indent="-590550" defTabSz="767715">
              <a:spcBef>
                <a:spcPts val="4600"/>
              </a:spcBef>
              <a:buSzPct val="125000"/>
              <a:buChar char="-"/>
              <a:defRPr sz="4464"/>
            </a:pPr>
            <a:r>
              <a:t>5% anomalies detected </a:t>
            </a:r>
          </a:p>
          <a:p>
            <a:pPr marL="590550" indent="-590550" defTabSz="767715">
              <a:spcBef>
                <a:spcPts val="4600"/>
              </a:spcBef>
              <a:buSzPct val="125000"/>
              <a:buChar char="-"/>
              <a:defRPr sz="4464"/>
            </a:pPr>
            <a:r>
              <a:t>4 global climate clusters identified</a:t>
            </a:r>
          </a:p>
          <a:p>
            <a:pPr defTabSz="767715">
              <a:spcBef>
                <a:spcPts val="4600"/>
              </a:spcBef>
              <a:defRPr sz="4464"/>
            </a:pPr>
            <a:r>
              <a:t> 💡 Impact </a:t>
            </a:r>
          </a:p>
          <a:p>
            <a:pPr defTabSz="767715">
              <a:spcBef>
                <a:spcPts val="4600"/>
              </a:spcBef>
              <a:defRPr sz="4464"/>
            </a:pPr>
            <a:r>
              <a:t>Actionable insights for agriculture, tourism, energy, and urban planning</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Project Summary &amp; Takeaways"/>
          <p:cNvSpPr txBox="1"/>
          <p:nvPr>
            <p:ph type="title"/>
          </p:nvPr>
        </p:nvSpPr>
        <p:spPr>
          <a:prstGeom prst="rect">
            <a:avLst/>
          </a:prstGeom>
        </p:spPr>
        <p:txBody>
          <a:bodyPr/>
          <a:lstStyle/>
          <a:p>
            <a:pPr/>
            <a:r>
              <a:t>Project Summary &amp; Takeaways</a:t>
            </a:r>
          </a:p>
        </p:txBody>
      </p:sp>
      <p:sp>
        <p:nvSpPr>
          <p:cNvPr id="296" name="What We Achieved:…"/>
          <p:cNvSpPr txBox="1"/>
          <p:nvPr>
            <p:ph type="body" idx="1"/>
          </p:nvPr>
        </p:nvSpPr>
        <p:spPr>
          <a:xfrm>
            <a:off x="1689100" y="2792631"/>
            <a:ext cx="21005800" cy="10297754"/>
          </a:xfrm>
          <a:prstGeom prst="rect">
            <a:avLst/>
          </a:prstGeom>
        </p:spPr>
        <p:txBody>
          <a:bodyPr/>
          <a:lstStyle/>
          <a:p>
            <a:pPr marL="0" indent="0" defTabSz="751205">
              <a:spcBef>
                <a:spcPts val="900"/>
              </a:spcBef>
              <a:buSzTx/>
              <a:buNone/>
              <a:defRPr sz="2730"/>
            </a:pPr>
            <a:r>
              <a:t>What We Achieved: </a:t>
            </a:r>
          </a:p>
          <a:p>
            <a:pPr marL="0" indent="0" defTabSz="751205">
              <a:spcBef>
                <a:spcPts val="900"/>
              </a:spcBef>
              <a:buSzTx/>
              <a:buNone/>
              <a:defRPr sz="2730"/>
            </a:pPr>
            <a:r>
              <a:t>✅ Analyzed 103,868 weather observations from 100+ countries </a:t>
            </a:r>
          </a:p>
          <a:p>
            <a:pPr marL="0" indent="0" defTabSz="751205">
              <a:spcBef>
                <a:spcPts val="900"/>
              </a:spcBef>
              <a:buSzTx/>
              <a:buNone/>
              <a:defRPr sz="2730"/>
            </a:pPr>
            <a:r>
              <a:t>✅ Built 5 forecasting models achieving 92.3% accuracy </a:t>
            </a:r>
          </a:p>
          <a:p>
            <a:pPr marL="0" indent="0" defTabSz="751205">
              <a:spcBef>
                <a:spcPts val="900"/>
              </a:spcBef>
              <a:buSzTx/>
              <a:buNone/>
              <a:defRPr sz="2730"/>
            </a:pPr>
            <a:r>
              <a:t>✅ Detected 5% anomalies using Isolation Forest </a:t>
            </a:r>
          </a:p>
          <a:p>
            <a:pPr marL="0" indent="0" defTabSz="751205">
              <a:spcBef>
                <a:spcPts val="900"/>
              </a:spcBef>
              <a:buSzTx/>
              <a:buNone/>
              <a:defRPr sz="2730"/>
            </a:pPr>
            <a:r>
              <a:t>✅ Identified 4 distinct global climate clusters </a:t>
            </a:r>
          </a:p>
          <a:p>
            <a:pPr marL="0" indent="0" defTabSz="751205">
              <a:spcBef>
                <a:spcPts val="900"/>
              </a:spcBef>
              <a:buSzTx/>
              <a:buNone/>
              <a:defRPr sz="2730"/>
            </a:pPr>
            <a:r>
              <a:t>✅ Generated 26+ publication-ready visualizations </a:t>
            </a:r>
          </a:p>
          <a:p>
            <a:pPr marL="0" indent="0" defTabSz="751205">
              <a:spcBef>
                <a:spcPts val="900"/>
              </a:spcBef>
              <a:buSzTx/>
              <a:buNone/>
              <a:defRPr sz="2730"/>
            </a:pPr>
            <a:r>
              <a:t>✅ Created comprehensive, reproducible documentation </a:t>
            </a:r>
          </a:p>
          <a:p>
            <a:pPr marL="0" indent="0" defTabSz="751205">
              <a:spcBef>
                <a:spcPts val="900"/>
              </a:spcBef>
              <a:buSzTx/>
              <a:buNone/>
              <a:defRPr sz="2730"/>
            </a:pPr>
          </a:p>
          <a:p>
            <a:pPr marL="0" indent="0" defTabSz="751205">
              <a:spcBef>
                <a:spcPts val="900"/>
              </a:spcBef>
              <a:buSzTx/>
              <a:buNone/>
              <a:defRPr sz="2730"/>
            </a:pPr>
            <a:r>
              <a:t>Key Takeaways: </a:t>
            </a:r>
          </a:p>
          <a:p>
            <a:pPr marL="0" indent="0" defTabSz="751205">
              <a:spcBef>
                <a:spcPts val="900"/>
              </a:spcBef>
              <a:buSzTx/>
              <a:buNone/>
              <a:defRPr sz="2730"/>
            </a:pPr>
            <a:r>
              <a:t>💡 Machine learning significantly outperforms traditional statistical methods for complex weather patterns</a:t>
            </a:r>
          </a:p>
          <a:p>
            <a:pPr marL="0" indent="0" defTabSz="751205">
              <a:spcBef>
                <a:spcPts val="900"/>
              </a:spcBef>
              <a:buSzTx/>
              <a:buNone/>
              <a:defRPr sz="2730"/>
            </a:pPr>
            <a:r>
              <a:t>💡 Historical temperature data (lag features) is the strongest predictor of future temperature </a:t>
            </a:r>
          </a:p>
          <a:p>
            <a:pPr marL="0" indent="0" defTabSz="751205">
              <a:spcBef>
                <a:spcPts val="900"/>
              </a:spcBef>
              <a:buSzTx/>
              <a:buNone/>
              <a:defRPr sz="2730"/>
            </a:pPr>
            <a:r>
              <a:t>💡 Global weather patterns cluster into distinct, interpretable groups </a:t>
            </a:r>
          </a:p>
          <a:p>
            <a:pPr marL="0" indent="0" defTabSz="751205">
              <a:spcBef>
                <a:spcPts val="900"/>
              </a:spcBef>
              <a:buSzTx/>
              <a:buNone/>
              <a:defRPr sz="2730"/>
            </a:pPr>
            <a:r>
              <a:t>💡 Air quality shows strong seasonal and geographic variation </a:t>
            </a:r>
          </a:p>
          <a:p>
            <a:pPr marL="0" indent="0" defTabSz="751205">
              <a:spcBef>
                <a:spcPts val="900"/>
              </a:spcBef>
              <a:buSzTx/>
              <a:buNone/>
              <a:defRPr sz="2730"/>
            </a:pPr>
          </a:p>
          <a:p>
            <a:pPr marL="0" indent="0" defTabSz="751205">
              <a:spcBef>
                <a:spcPts val="900"/>
              </a:spcBef>
              <a:buSzTx/>
              <a:buNone/>
              <a:defRPr sz="2730"/>
            </a:pPr>
            <a:r>
              <a:t>Business Value:</a:t>
            </a:r>
          </a:p>
          <a:p>
            <a:pPr marL="0" indent="0" defTabSz="751205">
              <a:spcBef>
                <a:spcPts val="900"/>
              </a:spcBef>
              <a:buSzTx/>
              <a:buNone/>
              <a:defRPr sz="2730"/>
            </a:pPr>
            <a:r>
              <a:t>🎯 1°C forecast accuracy enables practical decision-making </a:t>
            </a:r>
          </a:p>
          <a:p>
            <a:pPr marL="0" indent="0" defTabSz="751205">
              <a:spcBef>
                <a:spcPts val="900"/>
              </a:spcBef>
              <a:buSzTx/>
              <a:buNone/>
              <a:defRPr sz="2730"/>
            </a:pPr>
            <a:r>
              <a:t>🎯 Climate insights applicable across multiple industries </a:t>
            </a:r>
          </a:p>
          <a:p>
            <a:pPr marL="0" indent="0" defTabSz="751205">
              <a:spcBef>
                <a:spcPts val="900"/>
              </a:spcBef>
              <a:buSzTx/>
              <a:buNone/>
              <a:defRPr sz="2730"/>
            </a:pPr>
            <a:r>
              <a:t>🎯 Scalable methodology adaptable to other locations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Thank You!"/>
          <p:cNvSpPr txBox="1"/>
          <p:nvPr>
            <p:ph type="title"/>
          </p:nvPr>
        </p:nvSpPr>
        <p:spPr>
          <a:prstGeom prst="rect">
            <a:avLst/>
          </a:prstGeom>
        </p:spPr>
        <p:txBody>
          <a:bodyPr/>
          <a:lstStyle/>
          <a:p>
            <a:pPr/>
            <a:r>
              <a:t>Thank You!</a:t>
            </a:r>
          </a:p>
        </p:txBody>
      </p:sp>
      <p:sp>
        <p:nvSpPr>
          <p:cNvPr id="299" name="Project Repository: 🔗 https://github.com/chikamichka/weather-trend-forecasting…"/>
          <p:cNvSpPr txBox="1"/>
          <p:nvPr>
            <p:ph type="body" idx="1"/>
          </p:nvPr>
        </p:nvSpPr>
        <p:spPr>
          <a:prstGeom prst="rect">
            <a:avLst/>
          </a:prstGeom>
        </p:spPr>
        <p:txBody>
          <a:bodyPr/>
          <a:lstStyle/>
          <a:p>
            <a:pPr marL="0" indent="0">
              <a:buSzTx/>
              <a:buNone/>
              <a:defRPr sz="4300"/>
            </a:pPr>
            <a:r>
              <a:t>Project Repository: 🔗 </a:t>
            </a:r>
            <a:r>
              <a:rPr u="sng">
                <a:hlinkClick r:id="rId2" invalidUrl="" action="" tgtFrame="" tooltip="" history="1" highlightClick="0" endSnd="0"/>
              </a:rPr>
              <a:t>https://github.com/chikamichka/weather-trend-forecasting</a:t>
            </a:r>
          </a:p>
          <a:p>
            <a:pPr marL="0" indent="0">
              <a:buSzTx/>
              <a:buNone/>
              <a:defRPr sz="4300"/>
            </a:pPr>
            <a:r>
              <a:t>👤 BOUKHELKHAL IMENE</a:t>
            </a:r>
          </a:p>
          <a:p>
            <a:pPr marL="0" indent="0">
              <a:buSzTx/>
              <a:buNone/>
              <a:defRPr sz="4300"/>
            </a:pPr>
            <a:r>
              <a:t>📧 </a:t>
            </a:r>
            <a:r>
              <a:rPr u="sng">
                <a:hlinkClick r:id="rId3" invalidUrl="" action="" tgtFrame="" tooltip="" history="1" highlightClick="0" endSnd="0"/>
              </a:rPr>
              <a:t>boukhelkhalimene@gmail.com</a:t>
            </a:r>
          </a:p>
        </p:txBody>
      </p:sp>
      <p:sp>
        <p:nvSpPr>
          <p:cNvPr id="300" name="PM Accelerator Data Science Internship Assessment November 2025"/>
          <p:cNvSpPr txBox="1"/>
          <p:nvPr/>
        </p:nvSpPr>
        <p:spPr>
          <a:xfrm>
            <a:off x="2684220" y="11324010"/>
            <a:ext cx="19015559"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PM Accelerator Data Science Internship Assessment November 2025</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0" name="Project Roadmap"/>
          <p:cNvSpPr txBox="1"/>
          <p:nvPr>
            <p:ph type="title"/>
          </p:nvPr>
        </p:nvSpPr>
        <p:spPr>
          <a:prstGeom prst="rect">
            <a:avLst/>
          </a:prstGeom>
        </p:spPr>
        <p:txBody>
          <a:bodyPr/>
          <a:lstStyle/>
          <a:p>
            <a:pPr/>
            <a:r>
              <a:t>Project Roadmap</a:t>
            </a:r>
          </a:p>
        </p:txBody>
      </p:sp>
      <p:sp>
        <p:nvSpPr>
          <p:cNvPr id="151" name="1. Data Cleaning &amp; Preprocessing…"/>
          <p:cNvSpPr txBox="1"/>
          <p:nvPr>
            <p:ph type="body" idx="1"/>
          </p:nvPr>
        </p:nvSpPr>
        <p:spPr>
          <a:prstGeom prst="rect">
            <a:avLst/>
          </a:prstGeom>
        </p:spPr>
        <p:txBody>
          <a:bodyPr/>
          <a:lstStyle/>
          <a:p>
            <a:pPr marL="0" indent="0">
              <a:buSzTx/>
              <a:buNone/>
            </a:pPr>
            <a:r>
              <a:t>1. Data Cleaning &amp; Preprocessing</a:t>
            </a:r>
          </a:p>
          <a:p>
            <a:pPr marL="0" indent="0">
              <a:buSzTx/>
              <a:buNone/>
            </a:pPr>
            <a:r>
              <a:t> 2. Exploratory Data Analysis </a:t>
            </a:r>
          </a:p>
          <a:p>
            <a:pPr marL="0" indent="0">
              <a:buSzTx/>
              <a:buNone/>
            </a:pPr>
            <a:r>
              <a:t>3. Time Series Forecasting Models </a:t>
            </a:r>
          </a:p>
          <a:p>
            <a:pPr marL="0" indent="0">
              <a:buSzTx/>
              <a:buNone/>
            </a:pPr>
            <a:r>
              <a:t>4. Advanced Analysis• Anomaly Detection • Climate Pattern Analysis • PCA &amp; Clustering </a:t>
            </a:r>
          </a:p>
          <a:p>
            <a:pPr marL="0" indent="0">
              <a:buSzTx/>
              <a:buNone/>
            </a:pPr>
            <a:r>
              <a:t>5. Key Findings &amp; Recommendations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3" name="Data Preparation"/>
          <p:cNvSpPr txBox="1"/>
          <p:nvPr>
            <p:ph type="title"/>
          </p:nvPr>
        </p:nvSpPr>
        <p:spPr>
          <a:prstGeom prst="rect">
            <a:avLst/>
          </a:prstGeom>
        </p:spPr>
        <p:txBody>
          <a:bodyPr/>
          <a:lstStyle/>
          <a:p>
            <a:pPr/>
            <a:r>
              <a:t>Data Preparation</a:t>
            </a:r>
          </a:p>
        </p:txBody>
      </p:sp>
      <p:sp>
        <p:nvSpPr>
          <p:cNvPr id="154" name="Original Dataset…"/>
          <p:cNvSpPr txBox="1"/>
          <p:nvPr>
            <p:ph type="body" sz="half" idx="1"/>
          </p:nvPr>
        </p:nvSpPr>
        <p:spPr>
          <a:xfrm>
            <a:off x="1689100" y="3149600"/>
            <a:ext cx="10564874" cy="9296400"/>
          </a:xfrm>
          <a:prstGeom prst="rect">
            <a:avLst/>
          </a:prstGeom>
        </p:spPr>
        <p:txBody>
          <a:bodyPr/>
          <a:lstStyle/>
          <a:p>
            <a:pPr marL="0" indent="0" defTabSz="495300">
              <a:spcBef>
                <a:spcPts val="1800"/>
              </a:spcBef>
              <a:buSzTx/>
              <a:buNone/>
              <a:defRPr sz="2880"/>
            </a:pPr>
            <a:r>
              <a:t>Original Dataset </a:t>
            </a:r>
          </a:p>
          <a:p>
            <a:pPr marL="0" indent="0" defTabSz="495300">
              <a:spcBef>
                <a:spcPts val="1800"/>
              </a:spcBef>
              <a:buSzTx/>
              <a:buNone/>
              <a:defRPr sz="2880"/>
            </a:pPr>
            <a:r>
              <a:t>- 103,868 rows × 41 columns </a:t>
            </a:r>
          </a:p>
          <a:p>
            <a:pPr marL="0" indent="0" defTabSz="495300">
              <a:spcBef>
                <a:spcPts val="1800"/>
              </a:spcBef>
              <a:buSzTx/>
              <a:buNone/>
              <a:defRPr sz="2880"/>
            </a:pPr>
            <a:r>
              <a:t>- Datetime parsing required </a:t>
            </a:r>
          </a:p>
          <a:p>
            <a:pPr marL="0" indent="0" defTabSz="495300">
              <a:spcBef>
                <a:spcPts val="1800"/>
              </a:spcBef>
              <a:buSzTx/>
              <a:buNone/>
              <a:defRPr sz="2880"/>
            </a:pPr>
            <a:r>
              <a:t>- Feature engineering needed </a:t>
            </a:r>
          </a:p>
          <a:p>
            <a:pPr marL="0" indent="0" defTabSz="495300">
              <a:spcBef>
                <a:spcPts val="1800"/>
              </a:spcBef>
              <a:buSzTx/>
              <a:buNone/>
              <a:defRPr sz="2880"/>
            </a:pPr>
            <a:r>
              <a:t>Actions Taken </a:t>
            </a:r>
          </a:p>
          <a:p>
            <a:pPr marL="0" indent="0" defTabSz="495300">
              <a:spcBef>
                <a:spcPts val="1800"/>
              </a:spcBef>
              <a:buSzTx/>
              <a:buNone/>
              <a:defRPr sz="2880"/>
            </a:pPr>
            <a:r>
              <a:t>✓ Converted timestamps to datetime </a:t>
            </a:r>
          </a:p>
          <a:p>
            <a:pPr marL="0" indent="0" defTabSz="495300">
              <a:spcBef>
                <a:spcPts val="1800"/>
              </a:spcBef>
              <a:buSzTx/>
              <a:buNone/>
              <a:defRPr sz="2880"/>
            </a:pPr>
            <a:r>
              <a:t>✓ Created temporal features (month, hour, day) </a:t>
            </a:r>
          </a:p>
          <a:p>
            <a:pPr marL="0" indent="0" defTabSz="495300">
              <a:spcBef>
                <a:spcPts val="1800"/>
              </a:spcBef>
              <a:buSzTx/>
              <a:buNone/>
              <a:defRPr sz="2880"/>
            </a:pPr>
            <a:r>
              <a:t>✓ Generated geographic features (hemisphere, climate zones) </a:t>
            </a:r>
          </a:p>
          <a:p>
            <a:pPr marL="0" indent="0" defTabSz="495300">
              <a:spcBef>
                <a:spcPts val="1800"/>
              </a:spcBef>
              <a:buSzTx/>
              <a:buNone/>
              <a:defRPr sz="2880"/>
            </a:pPr>
            <a:r>
              <a:t>✓ Developed weather categories (7 groups from 47) </a:t>
            </a:r>
          </a:p>
          <a:p>
            <a:pPr marL="0" indent="0" defTabSz="495300">
              <a:spcBef>
                <a:spcPts val="1800"/>
              </a:spcBef>
              <a:buSzTx/>
              <a:buNone/>
              <a:defRPr sz="2880"/>
            </a:pPr>
            <a:r>
              <a:t>✓ Built lag features for forecasting</a:t>
            </a:r>
          </a:p>
          <a:p>
            <a:pPr marL="0" indent="0" defTabSz="495300">
              <a:spcBef>
                <a:spcPts val="1800"/>
              </a:spcBef>
              <a:buSzTx/>
              <a:buNone/>
              <a:defRPr sz="2880"/>
            </a:pPr>
            <a:r>
              <a:t>Results </a:t>
            </a:r>
          </a:p>
          <a:p>
            <a:pPr marL="0" indent="0" defTabSz="495300">
              <a:spcBef>
                <a:spcPts val="1800"/>
              </a:spcBef>
              <a:buSzTx/>
              <a:buNone/>
              <a:defRPr sz="2880"/>
            </a:pPr>
            <a:r>
              <a:t>- 12 new engineered features </a:t>
            </a:r>
          </a:p>
          <a:p>
            <a:pPr marL="0" indent="0" defTabSz="495300">
              <a:spcBef>
                <a:spcPts val="1800"/>
              </a:spcBef>
              <a:buSzTx/>
              <a:buNone/>
              <a:defRPr sz="2880"/>
            </a:pPr>
            <a:r>
              <a:t>- 100% data quality maintained </a:t>
            </a:r>
          </a:p>
          <a:p>
            <a:pPr marL="0" indent="0" defTabSz="495300">
              <a:spcBef>
                <a:spcPts val="1800"/>
              </a:spcBef>
              <a:buSzTx/>
              <a:buNone/>
              <a:defRPr sz="2880"/>
            </a:pPr>
            <a:r>
              <a:t>- Ready for modeling</a:t>
            </a:r>
          </a:p>
        </p:txBody>
      </p:sp>
      <p:sp>
        <p:nvSpPr>
          <p:cNvPr id="155" name="Raw Data…"/>
          <p:cNvSpPr txBox="1"/>
          <p:nvPr/>
        </p:nvSpPr>
        <p:spPr>
          <a:xfrm>
            <a:off x="13475278" y="3149600"/>
            <a:ext cx="8936153" cy="92964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ctr" defTabSz="784225">
              <a:spcBef>
                <a:spcPts val="2800"/>
              </a:spcBef>
              <a:defRPr sz="4560"/>
            </a:pPr>
            <a:r>
              <a:t>Raw Data</a:t>
            </a:r>
          </a:p>
          <a:p>
            <a:pPr algn="ctr" defTabSz="784225">
              <a:spcBef>
                <a:spcPts val="2800"/>
              </a:spcBef>
              <a:defRPr sz="4560"/>
            </a:pPr>
          </a:p>
          <a:p>
            <a:pPr algn="ctr" defTabSz="784225">
              <a:spcBef>
                <a:spcPts val="2800"/>
              </a:spcBef>
              <a:defRPr sz="4560"/>
            </a:pPr>
            <a:r>
              <a:t>Parse DateTime</a:t>
            </a:r>
          </a:p>
          <a:p>
            <a:pPr algn="ctr" defTabSz="784225">
              <a:spcBef>
                <a:spcPts val="2800"/>
              </a:spcBef>
              <a:defRPr sz="4560"/>
            </a:pPr>
          </a:p>
          <a:p>
            <a:pPr algn="ctr" defTabSz="784225">
              <a:spcBef>
                <a:spcPts val="2800"/>
              </a:spcBef>
              <a:defRPr sz="4560"/>
            </a:pPr>
            <a:r>
              <a:t>Feature Engineering</a:t>
            </a:r>
          </a:p>
          <a:p>
            <a:pPr algn="ctr" defTabSz="784225">
              <a:spcBef>
                <a:spcPts val="2800"/>
              </a:spcBef>
              <a:defRPr sz="4560"/>
            </a:pPr>
          </a:p>
          <a:p>
            <a:pPr algn="ctr" defTabSz="784225">
              <a:spcBef>
                <a:spcPts val="2800"/>
              </a:spcBef>
              <a:defRPr sz="4560"/>
            </a:pPr>
            <a:r>
              <a:t>Validation</a:t>
            </a:r>
          </a:p>
          <a:p>
            <a:pPr algn="ctr" defTabSz="784225">
              <a:spcBef>
                <a:spcPts val="2800"/>
              </a:spcBef>
              <a:defRPr sz="4560"/>
            </a:pPr>
          </a:p>
          <a:p>
            <a:pPr algn="ctr" defTabSz="784225">
              <a:spcBef>
                <a:spcPts val="2800"/>
              </a:spcBef>
              <a:defRPr sz="4560"/>
            </a:pPr>
            <a:r>
              <a:t>Clean Dataset</a:t>
            </a:r>
          </a:p>
        </p:txBody>
      </p:sp>
      <p:sp>
        <p:nvSpPr>
          <p:cNvPr id="156" name="Line"/>
          <p:cNvSpPr/>
          <p:nvPr/>
        </p:nvSpPr>
        <p:spPr>
          <a:xfrm>
            <a:off x="17943354" y="4099698"/>
            <a:ext cx="1" cy="1223009"/>
          </a:xfrm>
          <a:prstGeom prst="line">
            <a:avLst/>
          </a:prstGeom>
          <a:ln w="76200">
            <a:solidFill>
              <a:srgbClr val="000000"/>
            </a:solidFill>
            <a:miter lim="400000"/>
            <a:tailEnd type="triangle"/>
          </a:ln>
        </p:spPr>
        <p:txBody>
          <a:bodyPr lIns="50800" tIns="50800" rIns="50800" bIns="50800" anchor="ctr"/>
          <a:lstStyle/>
          <a:p>
            <a:pPr/>
          </a:p>
        </p:txBody>
      </p:sp>
      <p:sp>
        <p:nvSpPr>
          <p:cNvPr id="157" name="Line"/>
          <p:cNvSpPr/>
          <p:nvPr/>
        </p:nvSpPr>
        <p:spPr>
          <a:xfrm>
            <a:off x="17943354" y="6179380"/>
            <a:ext cx="1" cy="1223010"/>
          </a:xfrm>
          <a:prstGeom prst="line">
            <a:avLst/>
          </a:prstGeom>
          <a:ln w="76200">
            <a:solidFill>
              <a:srgbClr val="000000"/>
            </a:solidFill>
            <a:miter lim="400000"/>
            <a:tailEnd type="triangle"/>
          </a:ln>
        </p:spPr>
        <p:txBody>
          <a:bodyPr lIns="50800" tIns="50800" rIns="50800" bIns="50800" anchor="ctr"/>
          <a:lstStyle/>
          <a:p>
            <a:pPr/>
          </a:p>
        </p:txBody>
      </p:sp>
      <p:sp>
        <p:nvSpPr>
          <p:cNvPr id="158" name="Line"/>
          <p:cNvSpPr/>
          <p:nvPr/>
        </p:nvSpPr>
        <p:spPr>
          <a:xfrm>
            <a:off x="17943354" y="8259063"/>
            <a:ext cx="1" cy="1223009"/>
          </a:xfrm>
          <a:prstGeom prst="line">
            <a:avLst/>
          </a:prstGeom>
          <a:ln w="76200">
            <a:solidFill>
              <a:srgbClr val="000000"/>
            </a:solidFill>
            <a:miter lim="400000"/>
            <a:tailEnd type="triangle"/>
          </a:ln>
        </p:spPr>
        <p:txBody>
          <a:bodyPr lIns="50800" tIns="50800" rIns="50800" bIns="50800" anchor="ctr"/>
          <a:lstStyle/>
          <a:p>
            <a:pPr/>
          </a:p>
        </p:txBody>
      </p:sp>
      <p:sp>
        <p:nvSpPr>
          <p:cNvPr id="159" name="Line"/>
          <p:cNvSpPr/>
          <p:nvPr/>
        </p:nvSpPr>
        <p:spPr>
          <a:xfrm>
            <a:off x="17943354" y="10271630"/>
            <a:ext cx="1" cy="1223009"/>
          </a:xfrm>
          <a:prstGeom prst="line">
            <a:avLst/>
          </a:prstGeom>
          <a:ln w="762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Temperature Distribution Analysis"/>
          <p:cNvSpPr txBox="1"/>
          <p:nvPr>
            <p:ph type="title"/>
          </p:nvPr>
        </p:nvSpPr>
        <p:spPr>
          <a:prstGeom prst="rect">
            <a:avLst/>
          </a:prstGeom>
        </p:spPr>
        <p:txBody>
          <a:bodyPr/>
          <a:lstStyle>
            <a:lvl1pPr defTabSz="775969">
              <a:defRPr sz="10528"/>
            </a:lvl1pPr>
          </a:lstStyle>
          <a:p>
            <a:pPr/>
            <a:r>
              <a:t>Temperature Distribution Analysis</a:t>
            </a:r>
          </a:p>
        </p:txBody>
      </p:sp>
      <p:sp>
        <p:nvSpPr>
          <p:cNvPr id="162" name="- Global Mean: 22.7°C…"/>
          <p:cNvSpPr txBox="1"/>
          <p:nvPr>
            <p:ph type="body" sz="quarter" idx="1"/>
          </p:nvPr>
        </p:nvSpPr>
        <p:spPr>
          <a:xfrm>
            <a:off x="2627268" y="10162578"/>
            <a:ext cx="7020347" cy="2440594"/>
          </a:xfrm>
          <a:prstGeom prst="rect">
            <a:avLst/>
          </a:prstGeom>
        </p:spPr>
        <p:txBody>
          <a:bodyPr/>
          <a:lstStyle/>
          <a:p>
            <a:pPr marL="0" indent="0" defTabSz="577850">
              <a:spcBef>
                <a:spcPts val="1700"/>
              </a:spcBef>
              <a:buSzTx/>
              <a:buNone/>
              <a:defRPr sz="2660"/>
            </a:pPr>
            <a:r>
              <a:t>- Global Mean: 22.7°C </a:t>
            </a:r>
          </a:p>
          <a:p>
            <a:pPr marL="0" indent="0" defTabSz="577850">
              <a:spcBef>
                <a:spcPts val="1700"/>
              </a:spcBef>
              <a:buSzTx/>
              <a:buNone/>
              <a:defRPr sz="2660"/>
            </a:pPr>
            <a:r>
              <a:t>- Range: -27°C to 48°C </a:t>
            </a:r>
          </a:p>
          <a:p>
            <a:pPr marL="0" indent="0" defTabSz="577850">
              <a:spcBef>
                <a:spcPts val="1700"/>
              </a:spcBef>
              <a:buSzTx/>
              <a:buNone/>
              <a:defRPr sz="2660"/>
            </a:pPr>
            <a:r>
              <a:t>- Northern Hemisphere: More variable </a:t>
            </a:r>
          </a:p>
          <a:p>
            <a:pPr marL="0" indent="0" defTabSz="577850">
              <a:spcBef>
                <a:spcPts val="1700"/>
              </a:spcBef>
              <a:buSzTx/>
              <a:buNone/>
              <a:defRPr sz="2660"/>
            </a:pPr>
            <a:r>
              <a:t>- Southern Hemisphere: Higher average</a:t>
            </a:r>
          </a:p>
        </p:txBody>
      </p:sp>
      <p:pic>
        <p:nvPicPr>
          <p:cNvPr id="163" name="01_temperature_distribution.png" descr="01_temperature_distribution.png"/>
          <p:cNvPicPr>
            <a:picLocks noChangeAspect="1"/>
          </p:cNvPicPr>
          <p:nvPr/>
        </p:nvPicPr>
        <p:blipFill>
          <a:blip r:embed="rId2">
            <a:extLst/>
          </a:blip>
          <a:stretch>
            <a:fillRect/>
          </a:stretch>
        </p:blipFill>
        <p:spPr>
          <a:xfrm>
            <a:off x="1607047" y="2961921"/>
            <a:ext cx="21169906" cy="672316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Global Weather Conditions Distribution"/>
          <p:cNvSpPr txBox="1"/>
          <p:nvPr>
            <p:ph type="title"/>
          </p:nvPr>
        </p:nvSpPr>
        <p:spPr>
          <a:prstGeom prst="rect">
            <a:avLst/>
          </a:prstGeom>
        </p:spPr>
        <p:txBody>
          <a:bodyPr/>
          <a:lstStyle>
            <a:lvl1pPr defTabSz="668655">
              <a:defRPr sz="9072"/>
            </a:lvl1pPr>
          </a:lstStyle>
          <a:p>
            <a:pPr/>
            <a:r>
              <a:t>Global Weather Conditions Distribution</a:t>
            </a:r>
          </a:p>
        </p:txBody>
      </p:sp>
      <p:sp>
        <p:nvSpPr>
          <p:cNvPr id="166" name="- Cloudy: 42.3% (most common)…"/>
          <p:cNvSpPr txBox="1"/>
          <p:nvPr>
            <p:ph type="body" sz="quarter" idx="1"/>
          </p:nvPr>
        </p:nvSpPr>
        <p:spPr>
          <a:xfrm>
            <a:off x="3956856" y="10397546"/>
            <a:ext cx="5133345" cy="3036388"/>
          </a:xfrm>
          <a:prstGeom prst="rect">
            <a:avLst/>
          </a:prstGeom>
        </p:spPr>
        <p:txBody>
          <a:bodyPr/>
          <a:lstStyle/>
          <a:p>
            <a:pPr marL="0" indent="0" defTabSz="387984">
              <a:spcBef>
                <a:spcPts val="2700"/>
              </a:spcBef>
              <a:buSzTx/>
              <a:buNone/>
              <a:defRPr sz="2256"/>
            </a:pPr>
            <a:r>
              <a:t>- Cloudy: 42.3% (most common) </a:t>
            </a:r>
          </a:p>
          <a:p>
            <a:pPr marL="0" indent="0" defTabSz="387984">
              <a:spcBef>
                <a:spcPts val="2700"/>
              </a:spcBef>
              <a:buSzTx/>
              <a:buNone/>
              <a:defRPr sz="2256"/>
            </a:pPr>
            <a:r>
              <a:t>- Clear: 35.2% (second most common) </a:t>
            </a:r>
          </a:p>
          <a:p>
            <a:pPr marL="0" indent="0" defTabSz="387984">
              <a:spcBef>
                <a:spcPts val="2700"/>
              </a:spcBef>
              <a:buSzTx/>
              <a:buNone/>
              <a:defRPr sz="2256"/>
            </a:pPr>
            <a:r>
              <a:t>- Rainy: 17.7% (precipitation events) </a:t>
            </a:r>
          </a:p>
          <a:p>
            <a:pPr marL="0" indent="0" defTabSz="387984">
              <a:spcBef>
                <a:spcPts val="1100"/>
              </a:spcBef>
              <a:buSzTx/>
              <a:buNone/>
              <a:defRPr sz="2256"/>
            </a:pPr>
            <a:r>
              <a:t>- Extreme weather (snow, storms): &lt;1% ```</a:t>
            </a:r>
          </a:p>
        </p:txBody>
      </p:sp>
      <p:pic>
        <p:nvPicPr>
          <p:cNvPr id="167" name="03_weather_conditions.png" descr="03_weather_conditions.png"/>
          <p:cNvPicPr>
            <a:picLocks noChangeAspect="1"/>
          </p:cNvPicPr>
          <p:nvPr/>
        </p:nvPicPr>
        <p:blipFill>
          <a:blip r:embed="rId2">
            <a:extLst/>
          </a:blip>
          <a:stretch>
            <a:fillRect/>
          </a:stretch>
        </p:blipFill>
        <p:spPr>
          <a:xfrm>
            <a:off x="3026712" y="2478779"/>
            <a:ext cx="18330576" cy="783502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Weather Variable Relationships"/>
          <p:cNvSpPr txBox="1"/>
          <p:nvPr>
            <p:ph type="title"/>
          </p:nvPr>
        </p:nvSpPr>
        <p:spPr>
          <a:prstGeom prst="rect">
            <a:avLst/>
          </a:prstGeom>
        </p:spPr>
        <p:txBody>
          <a:bodyPr/>
          <a:lstStyle/>
          <a:p>
            <a:pPr/>
            <a:r>
              <a:t>Weather Variable Relationships</a:t>
            </a:r>
          </a:p>
        </p:txBody>
      </p:sp>
      <p:sp>
        <p:nvSpPr>
          <p:cNvPr id="170" name="Strong Correlations Identified:…"/>
          <p:cNvSpPr txBox="1"/>
          <p:nvPr>
            <p:ph type="body" sz="half" idx="1"/>
          </p:nvPr>
        </p:nvSpPr>
        <p:spPr>
          <a:xfrm>
            <a:off x="2048348" y="2840545"/>
            <a:ext cx="8992724" cy="9812910"/>
          </a:xfrm>
          <a:prstGeom prst="rect">
            <a:avLst/>
          </a:prstGeom>
        </p:spPr>
        <p:txBody>
          <a:bodyPr/>
          <a:lstStyle/>
          <a:p>
            <a:pPr marL="0" indent="0" defTabSz="685165">
              <a:spcBef>
                <a:spcPts val="4800"/>
              </a:spcBef>
              <a:buSzTx/>
              <a:buNone/>
              <a:defRPr sz="3984"/>
            </a:pPr>
            <a:r>
              <a:t>Strong Correlations Identified: </a:t>
            </a:r>
          </a:p>
          <a:p>
            <a:pPr marL="0" indent="0" defTabSz="685165">
              <a:spcBef>
                <a:spcPts val="4800"/>
              </a:spcBef>
              <a:buSzTx/>
              <a:buNone/>
              <a:defRPr sz="3984"/>
            </a:pPr>
            <a:r>
              <a:t>- Temperature ↔ Feels-like: 0.98 (near perfect) </a:t>
            </a:r>
          </a:p>
          <a:p>
            <a:pPr marL="0" indent="0" defTabSz="685165">
              <a:spcBef>
                <a:spcPts val="4800"/>
              </a:spcBef>
              <a:buSzTx/>
              <a:buNone/>
              <a:defRPr sz="3984"/>
            </a:pPr>
            <a:r>
              <a:t>- Temperature ↔ Humidity: -0.35 (negative) </a:t>
            </a:r>
          </a:p>
          <a:p>
            <a:pPr marL="0" indent="0" defTabSz="685165">
              <a:spcBef>
                <a:spcPts val="4800"/>
              </a:spcBef>
              <a:buSzTx/>
              <a:buNone/>
              <a:defRPr sz="3984"/>
            </a:pPr>
            <a:r>
              <a:t>- Humidity ↔ UV Index: -0.57 (inverse) </a:t>
            </a:r>
          </a:p>
          <a:p>
            <a:pPr marL="0" indent="0" defTabSz="685165">
              <a:spcBef>
                <a:spcPts val="4800"/>
              </a:spcBef>
              <a:buSzTx/>
              <a:buNone/>
              <a:defRPr sz="3984"/>
            </a:pPr>
            <a:r>
              <a:t>- Cloud ↔ Humidity: +0.54 (positive) </a:t>
            </a:r>
          </a:p>
          <a:p>
            <a:pPr marL="0" indent="0" defTabSz="685165">
              <a:spcBef>
                <a:spcPts val="2000"/>
              </a:spcBef>
              <a:buSzTx/>
              <a:buNone/>
              <a:defRPr sz="3984"/>
            </a:pPr>
            <a:r>
              <a:t>Implication: Temperature and feels-like redundant; used temperature only to avoid multicollinearity</a:t>
            </a:r>
          </a:p>
        </p:txBody>
      </p:sp>
      <p:pic>
        <p:nvPicPr>
          <p:cNvPr id="171" name="05_correlation_matrix.png" descr="05_correlation_matrix.png"/>
          <p:cNvPicPr>
            <a:picLocks noChangeAspect="1"/>
          </p:cNvPicPr>
          <p:nvPr/>
        </p:nvPicPr>
        <p:blipFill>
          <a:blip r:embed="rId2">
            <a:extLst/>
          </a:blip>
          <a:stretch>
            <a:fillRect/>
          </a:stretch>
        </p:blipFill>
        <p:spPr>
          <a:xfrm>
            <a:off x="10941284" y="2319668"/>
            <a:ext cx="11659770" cy="1085466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Global Air Quality Assessment"/>
          <p:cNvSpPr txBox="1"/>
          <p:nvPr>
            <p:ph type="title"/>
          </p:nvPr>
        </p:nvSpPr>
        <p:spPr>
          <a:prstGeom prst="rect">
            <a:avLst/>
          </a:prstGeom>
        </p:spPr>
        <p:txBody>
          <a:bodyPr/>
          <a:lstStyle/>
          <a:p>
            <a:pPr/>
            <a:r>
              <a:t>Global Air Quality Assessment</a:t>
            </a:r>
          </a:p>
        </p:txBody>
      </p:sp>
      <p:sp>
        <p:nvSpPr>
          <p:cNvPr id="174" name="- 51.8% locations: Good air quality…"/>
          <p:cNvSpPr txBox="1"/>
          <p:nvPr>
            <p:ph type="body" sz="quarter" idx="1"/>
          </p:nvPr>
        </p:nvSpPr>
        <p:spPr>
          <a:xfrm>
            <a:off x="686519" y="8469829"/>
            <a:ext cx="6926079" cy="3685422"/>
          </a:xfrm>
          <a:prstGeom prst="rect">
            <a:avLst/>
          </a:prstGeom>
        </p:spPr>
        <p:txBody>
          <a:bodyPr/>
          <a:lstStyle/>
          <a:p>
            <a:pPr marL="0" indent="0" defTabSz="363220">
              <a:spcBef>
                <a:spcPts val="2500"/>
              </a:spcBef>
              <a:buSzTx/>
              <a:buNone/>
              <a:defRPr sz="2112"/>
            </a:pPr>
            <a:r>
              <a:t>- 51.8% locations: Good air quality </a:t>
            </a:r>
          </a:p>
          <a:p>
            <a:pPr marL="0" indent="0" defTabSz="363220">
              <a:spcBef>
                <a:spcPts val="2500"/>
              </a:spcBef>
              <a:buSzTx/>
              <a:buNone/>
              <a:defRPr sz="2112"/>
            </a:pPr>
            <a:r>
              <a:t>- 31.9% locations: Moderate </a:t>
            </a:r>
          </a:p>
          <a:p>
            <a:pPr marL="0" indent="0" defTabSz="363220">
              <a:spcBef>
                <a:spcPts val="2500"/>
              </a:spcBef>
              <a:buSzTx/>
              <a:buNone/>
              <a:defRPr sz="2112"/>
            </a:pPr>
            <a:r>
              <a:t>- 8.6% locations: Unhealthy for sensitive groups </a:t>
            </a:r>
          </a:p>
          <a:p>
            <a:pPr marL="0" indent="0" defTabSz="363220">
              <a:spcBef>
                <a:spcPts val="2500"/>
              </a:spcBef>
              <a:buSzTx/>
              <a:buNone/>
              <a:defRPr sz="2112"/>
            </a:pPr>
            <a:r>
              <a:t>- Average PM2.5: 25.6 μg/m³ </a:t>
            </a:r>
          </a:p>
          <a:p>
            <a:pPr marL="0" indent="0" defTabSz="363220">
              <a:spcBef>
                <a:spcPts val="2500"/>
              </a:spcBef>
              <a:buSzTx/>
              <a:buNone/>
              <a:defRPr sz="2112"/>
            </a:pPr>
            <a:r>
              <a:t>- Worst: Indonesia (100 μg/m³) </a:t>
            </a:r>
          </a:p>
          <a:p>
            <a:pPr marL="0" indent="0" defTabSz="363220">
              <a:spcBef>
                <a:spcPts val="2500"/>
              </a:spcBef>
              <a:buSzTx/>
              <a:buNone/>
              <a:defRPr sz="2112"/>
            </a:pPr>
            <a:r>
              <a:t>- Best: Island nations (&lt;10 μg/m³)</a:t>
            </a:r>
          </a:p>
        </p:txBody>
      </p:sp>
      <p:pic>
        <p:nvPicPr>
          <p:cNvPr id="175" name="06_air_quality.png" descr="06_air_quality.png"/>
          <p:cNvPicPr>
            <a:picLocks noChangeAspect="1"/>
          </p:cNvPicPr>
          <p:nvPr/>
        </p:nvPicPr>
        <p:blipFill>
          <a:blip r:embed="rId2">
            <a:extLst/>
          </a:blip>
          <a:stretch>
            <a:fillRect/>
          </a:stretch>
        </p:blipFill>
        <p:spPr>
          <a:xfrm>
            <a:off x="101150" y="2919671"/>
            <a:ext cx="11707231" cy="4622587"/>
          </a:xfrm>
          <a:prstGeom prst="rect">
            <a:avLst/>
          </a:prstGeom>
          <a:ln w="12700">
            <a:miter lim="400000"/>
          </a:ln>
        </p:spPr>
      </p:pic>
      <p:pic>
        <p:nvPicPr>
          <p:cNvPr id="176" name="07_air_quality_factors.png" descr="07_air_quality_factors.png"/>
          <p:cNvPicPr>
            <a:picLocks noChangeAspect="1"/>
          </p:cNvPicPr>
          <p:nvPr/>
        </p:nvPicPr>
        <p:blipFill>
          <a:blip r:embed="rId3">
            <a:extLst/>
          </a:blip>
          <a:stretch>
            <a:fillRect/>
          </a:stretch>
        </p:blipFill>
        <p:spPr>
          <a:xfrm>
            <a:off x="11800361" y="2956228"/>
            <a:ext cx="12160039" cy="958154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5900"/>
          </a:spcBef>
          <a:spcAft>
            <a:spcPts val="0"/>
          </a:spcAft>
          <a:buClrTx/>
          <a:buSzTx/>
          <a:buFontTx/>
          <a:buNone/>
          <a:tabLst/>
          <a:defRPr b="0" baseline="0" cap="none" i="0" spc="0" strike="noStrike" sz="48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5900"/>
          </a:spcBef>
          <a:spcAft>
            <a:spcPts val="0"/>
          </a:spcAft>
          <a:buClrTx/>
          <a:buSzTx/>
          <a:buFontTx/>
          <a:buNone/>
          <a:tabLst/>
          <a:defRPr b="0" baseline="0" cap="none" i="0" spc="0" strike="noStrike" sz="48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